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commentAuthors.xml" ContentType="application/vnd.openxmlformats-officedocument.presentationml.commentAuthors+xml"/>
  <Override PartName="/ppt/notesSlides/notesSlide1.xml" ContentType="application/vnd.openxmlformats-officedocument.presentationml.notesSlide+xml"/>
  <Default Extension="tiff" ContentType="image/tif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68" r:id="rId1"/>
  </p:sldMasterIdLst>
  <p:notesMasterIdLst>
    <p:notesMasterId r:id="rId3"/>
  </p:notesMasterIdLst>
  <p:sldIdLst>
    <p:sldId id="256" r:id="rId2"/>
  </p:sldIdLst>
  <p:sldSz cx="42062400" cy="42062400"/>
  <p:notesSz cx="6858000" cy="9144000"/>
  <p:defaultTextStyle>
    <a:defPPr>
      <a:defRPr lang="en-US"/>
    </a:defPPr>
    <a:lvl1pPr marL="0" algn="l" defTabSz="5206060" rtl="0" eaLnBrk="1" latinLnBrk="0" hangingPunct="1">
      <a:defRPr sz="10000" kern="1200">
        <a:solidFill>
          <a:schemeClr val="tx1"/>
        </a:solidFill>
        <a:latin typeface="+mn-lt"/>
        <a:ea typeface="+mn-ea"/>
        <a:cs typeface="+mn-cs"/>
      </a:defRPr>
    </a:lvl1pPr>
    <a:lvl2pPr marL="2603030" algn="l" defTabSz="5206060" rtl="0" eaLnBrk="1" latinLnBrk="0" hangingPunct="1">
      <a:defRPr sz="10000" kern="1200">
        <a:solidFill>
          <a:schemeClr val="tx1"/>
        </a:solidFill>
        <a:latin typeface="+mn-lt"/>
        <a:ea typeface="+mn-ea"/>
        <a:cs typeface="+mn-cs"/>
      </a:defRPr>
    </a:lvl2pPr>
    <a:lvl3pPr marL="5206060" algn="l" defTabSz="5206060" rtl="0" eaLnBrk="1" latinLnBrk="0" hangingPunct="1">
      <a:defRPr sz="10000" kern="1200">
        <a:solidFill>
          <a:schemeClr val="tx1"/>
        </a:solidFill>
        <a:latin typeface="+mn-lt"/>
        <a:ea typeface="+mn-ea"/>
        <a:cs typeface="+mn-cs"/>
      </a:defRPr>
    </a:lvl3pPr>
    <a:lvl4pPr marL="7809089" algn="l" defTabSz="5206060" rtl="0" eaLnBrk="1" latinLnBrk="0" hangingPunct="1">
      <a:defRPr sz="10000" kern="1200">
        <a:solidFill>
          <a:schemeClr val="tx1"/>
        </a:solidFill>
        <a:latin typeface="+mn-lt"/>
        <a:ea typeface="+mn-ea"/>
        <a:cs typeface="+mn-cs"/>
      </a:defRPr>
    </a:lvl4pPr>
    <a:lvl5pPr marL="10412119" algn="l" defTabSz="5206060" rtl="0" eaLnBrk="1" latinLnBrk="0" hangingPunct="1">
      <a:defRPr sz="10000" kern="1200">
        <a:solidFill>
          <a:schemeClr val="tx1"/>
        </a:solidFill>
        <a:latin typeface="+mn-lt"/>
        <a:ea typeface="+mn-ea"/>
        <a:cs typeface="+mn-cs"/>
      </a:defRPr>
    </a:lvl5pPr>
    <a:lvl6pPr marL="13015149" algn="l" defTabSz="5206060" rtl="0" eaLnBrk="1" latinLnBrk="0" hangingPunct="1">
      <a:defRPr sz="10000" kern="1200">
        <a:solidFill>
          <a:schemeClr val="tx1"/>
        </a:solidFill>
        <a:latin typeface="+mn-lt"/>
        <a:ea typeface="+mn-ea"/>
        <a:cs typeface="+mn-cs"/>
      </a:defRPr>
    </a:lvl6pPr>
    <a:lvl7pPr marL="15618179" algn="l" defTabSz="5206060" rtl="0" eaLnBrk="1" latinLnBrk="0" hangingPunct="1">
      <a:defRPr sz="10000" kern="1200">
        <a:solidFill>
          <a:schemeClr val="tx1"/>
        </a:solidFill>
        <a:latin typeface="+mn-lt"/>
        <a:ea typeface="+mn-ea"/>
        <a:cs typeface="+mn-cs"/>
      </a:defRPr>
    </a:lvl7pPr>
    <a:lvl8pPr marL="18221208" algn="l" defTabSz="5206060" rtl="0" eaLnBrk="1" latinLnBrk="0" hangingPunct="1">
      <a:defRPr sz="10000" kern="1200">
        <a:solidFill>
          <a:schemeClr val="tx1"/>
        </a:solidFill>
        <a:latin typeface="+mn-lt"/>
        <a:ea typeface="+mn-ea"/>
        <a:cs typeface="+mn-cs"/>
      </a:defRPr>
    </a:lvl8pPr>
    <a:lvl9pPr marL="20824238" algn="l" defTabSz="5206060" rtl="0" eaLnBrk="1" latinLnBrk="0" hangingPunct="1">
      <a:defRPr sz="10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wtyler" initials="w" lastIdx="6"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6736" autoAdjust="0"/>
    <p:restoredTop sz="96270" autoAdjust="0"/>
  </p:normalViewPr>
  <p:slideViewPr>
    <p:cSldViewPr>
      <p:cViewPr>
        <p:scale>
          <a:sx n="33" d="100"/>
          <a:sy n="33" d="100"/>
        </p:scale>
        <p:origin x="-392" y="-88"/>
      </p:cViewPr>
      <p:guideLst>
        <p:guide orient="horz" pos="13248"/>
        <p:guide pos="13248"/>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D0328-A8C5-46FE-BF12-DF394D446991}" type="datetimeFigureOut">
              <a:rPr lang="en-US" smtClean="0"/>
              <a:pPr/>
              <a:t>2/28/13</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35A48-3DB4-450D-BCE3-8DF3EF28E985}"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298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135A48-3DB4-450D-BCE3-8DF3EF28E98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3066628"/>
            <a:ext cx="35753040" cy="9016154"/>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23835360"/>
            <a:ext cx="29443680" cy="10749280"/>
          </a:xfrm>
        </p:spPr>
        <p:txBody>
          <a:bodyPr/>
          <a:lstStyle>
            <a:lvl1pPr marL="0" indent="0" algn="ctr">
              <a:buNone/>
              <a:defRPr>
                <a:solidFill>
                  <a:schemeClr val="tx1">
                    <a:tint val="75000"/>
                  </a:schemeClr>
                </a:solidFill>
              </a:defRPr>
            </a:lvl1pPr>
            <a:lvl2pPr marL="2401571" indent="0" algn="ctr">
              <a:buNone/>
              <a:defRPr>
                <a:solidFill>
                  <a:schemeClr val="tx1">
                    <a:tint val="75000"/>
                  </a:schemeClr>
                </a:solidFill>
              </a:defRPr>
            </a:lvl2pPr>
            <a:lvl3pPr marL="4803143" indent="0" algn="ctr">
              <a:buNone/>
              <a:defRPr>
                <a:solidFill>
                  <a:schemeClr val="tx1">
                    <a:tint val="75000"/>
                  </a:schemeClr>
                </a:solidFill>
              </a:defRPr>
            </a:lvl3pPr>
            <a:lvl4pPr marL="7204715" indent="0" algn="ctr">
              <a:buNone/>
              <a:defRPr>
                <a:solidFill>
                  <a:schemeClr val="tx1">
                    <a:tint val="75000"/>
                  </a:schemeClr>
                </a:solidFill>
              </a:defRPr>
            </a:lvl4pPr>
            <a:lvl5pPr marL="9606287" indent="0" algn="ctr">
              <a:buNone/>
              <a:defRPr>
                <a:solidFill>
                  <a:schemeClr val="tx1">
                    <a:tint val="75000"/>
                  </a:schemeClr>
                </a:solidFill>
              </a:defRPr>
            </a:lvl5pPr>
            <a:lvl6pPr marL="12007858" indent="0" algn="ctr">
              <a:buNone/>
              <a:defRPr>
                <a:solidFill>
                  <a:schemeClr val="tx1">
                    <a:tint val="75000"/>
                  </a:schemeClr>
                </a:solidFill>
              </a:defRPr>
            </a:lvl6pPr>
            <a:lvl7pPr marL="14409429" indent="0" algn="ctr">
              <a:buNone/>
              <a:defRPr>
                <a:solidFill>
                  <a:schemeClr val="tx1">
                    <a:tint val="75000"/>
                  </a:schemeClr>
                </a:solidFill>
              </a:defRPr>
            </a:lvl7pPr>
            <a:lvl8pPr marL="16811000" indent="0" algn="ctr">
              <a:buNone/>
              <a:defRPr>
                <a:solidFill>
                  <a:schemeClr val="tx1">
                    <a:tint val="75000"/>
                  </a:schemeClr>
                </a:solidFill>
              </a:defRPr>
            </a:lvl8pPr>
            <a:lvl9pPr marL="19212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F1BEB-276A-4926-944C-0435C48EA0C6}"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9982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F1BEB-276A-4926-944C-0435C48EA0C6}"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2814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980960" y="7185682"/>
            <a:ext cx="37856160" cy="1531285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412480" y="7185682"/>
            <a:ext cx="112867440" cy="1531285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F1BEB-276A-4926-944C-0435C48EA0C6}"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8885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r="6607" b="9784"/>
          <a:stretch/>
        </p:blipFill>
        <p:spPr>
          <a:xfrm>
            <a:off x="11043138" y="9137011"/>
            <a:ext cx="31007539" cy="29952856"/>
          </a:xfrm>
          <a:prstGeom prst="rect">
            <a:avLst/>
          </a:prstGeom>
        </p:spPr>
      </p:pic>
      <p:sp>
        <p:nvSpPr>
          <p:cNvPr id="8" name="Rectangle 7"/>
          <p:cNvSpPr/>
          <p:nvPr userDrawn="1"/>
        </p:nvSpPr>
        <p:spPr>
          <a:xfrm>
            <a:off x="0" y="38823167"/>
            <a:ext cx="42050676"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5802277" y="39423116"/>
            <a:ext cx="3082672" cy="2609976"/>
          </a:xfrm>
          <a:prstGeom prst="rect">
            <a:avLst/>
          </a:prstGeom>
        </p:spPr>
      </p:pic>
      <p:pic>
        <p:nvPicPr>
          <p:cNvPr id="10" name="Picture 9"/>
          <p:cNvPicPr>
            <a:picLocks noChangeAspect="1"/>
          </p:cNvPicPr>
          <p:nvPr userDrawn="1"/>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9078877" y="39737567"/>
            <a:ext cx="2743200" cy="206716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F1BEB-276A-4926-944C-0435C48EA0C6}"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812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7028989"/>
            <a:ext cx="35753040" cy="8354060"/>
          </a:xfrm>
        </p:spPr>
        <p:txBody>
          <a:bodyPr anchor="t"/>
          <a:lstStyle>
            <a:lvl1pPr algn="l">
              <a:defRPr sz="211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7827855"/>
            <a:ext cx="35753040" cy="9201147"/>
          </a:xfrm>
        </p:spPr>
        <p:txBody>
          <a:bodyPr anchor="b"/>
          <a:lstStyle>
            <a:lvl1pPr marL="0" indent="0">
              <a:buNone/>
              <a:defRPr sz="10500">
                <a:solidFill>
                  <a:schemeClr val="tx1">
                    <a:tint val="75000"/>
                  </a:schemeClr>
                </a:solidFill>
              </a:defRPr>
            </a:lvl1pPr>
            <a:lvl2pPr marL="2401571" indent="0">
              <a:buNone/>
              <a:defRPr sz="9500">
                <a:solidFill>
                  <a:schemeClr val="tx1">
                    <a:tint val="75000"/>
                  </a:schemeClr>
                </a:solidFill>
              </a:defRPr>
            </a:lvl2pPr>
            <a:lvl3pPr marL="4803143" indent="0">
              <a:buNone/>
              <a:defRPr sz="8400">
                <a:solidFill>
                  <a:schemeClr val="tx1">
                    <a:tint val="75000"/>
                  </a:schemeClr>
                </a:solidFill>
              </a:defRPr>
            </a:lvl3pPr>
            <a:lvl4pPr marL="7204715" indent="0">
              <a:buNone/>
              <a:defRPr sz="7400">
                <a:solidFill>
                  <a:schemeClr val="tx1">
                    <a:tint val="75000"/>
                  </a:schemeClr>
                </a:solidFill>
              </a:defRPr>
            </a:lvl4pPr>
            <a:lvl5pPr marL="9606287" indent="0">
              <a:buNone/>
              <a:defRPr sz="7400">
                <a:solidFill>
                  <a:schemeClr val="tx1">
                    <a:tint val="75000"/>
                  </a:schemeClr>
                </a:solidFill>
              </a:defRPr>
            </a:lvl5pPr>
            <a:lvl6pPr marL="12007858" indent="0">
              <a:buNone/>
              <a:defRPr sz="7400">
                <a:solidFill>
                  <a:schemeClr val="tx1">
                    <a:tint val="75000"/>
                  </a:schemeClr>
                </a:solidFill>
              </a:defRPr>
            </a:lvl6pPr>
            <a:lvl7pPr marL="14409429" indent="0">
              <a:buNone/>
              <a:defRPr sz="7400">
                <a:solidFill>
                  <a:schemeClr val="tx1">
                    <a:tint val="75000"/>
                  </a:schemeClr>
                </a:solidFill>
              </a:defRPr>
            </a:lvl7pPr>
            <a:lvl8pPr marL="16811000" indent="0">
              <a:buNone/>
              <a:defRPr sz="7400">
                <a:solidFill>
                  <a:schemeClr val="tx1">
                    <a:tint val="75000"/>
                  </a:schemeClr>
                </a:solidFill>
              </a:defRPr>
            </a:lvl8pPr>
            <a:lvl9pPr marL="19212572"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F1BEB-276A-4926-944C-0435C48EA0C6}"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297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12480" y="41877407"/>
            <a:ext cx="75361800" cy="118436814"/>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475320" y="41877407"/>
            <a:ext cx="75361800" cy="118436814"/>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F1BEB-276A-4926-944C-0435C48EA0C6}"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484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684447"/>
            <a:ext cx="37856160" cy="7010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0" y="9415361"/>
            <a:ext cx="18584865" cy="3923873"/>
          </a:xfrm>
        </p:spPr>
        <p:txBody>
          <a:bodyPr anchor="b"/>
          <a:lstStyle>
            <a:lvl1pPr marL="0" indent="0">
              <a:buNone/>
              <a:defRPr sz="12600" b="1"/>
            </a:lvl1pPr>
            <a:lvl2pPr marL="2401571" indent="0">
              <a:buNone/>
              <a:defRPr sz="10500" b="1"/>
            </a:lvl2pPr>
            <a:lvl3pPr marL="4803143" indent="0">
              <a:buNone/>
              <a:defRPr sz="9500" b="1"/>
            </a:lvl3pPr>
            <a:lvl4pPr marL="7204715" indent="0">
              <a:buNone/>
              <a:defRPr sz="8400" b="1"/>
            </a:lvl4pPr>
            <a:lvl5pPr marL="9606287" indent="0">
              <a:buNone/>
              <a:defRPr sz="8400" b="1"/>
            </a:lvl5pPr>
            <a:lvl6pPr marL="12007858" indent="0">
              <a:buNone/>
              <a:defRPr sz="8400" b="1"/>
            </a:lvl6pPr>
            <a:lvl7pPr marL="14409429" indent="0">
              <a:buNone/>
              <a:defRPr sz="8400" b="1"/>
            </a:lvl7pPr>
            <a:lvl8pPr marL="16811000" indent="0">
              <a:buNone/>
              <a:defRPr sz="8400" b="1"/>
            </a:lvl8pPr>
            <a:lvl9pPr marL="19212572"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103120" y="13339234"/>
            <a:ext cx="18584865" cy="24234567"/>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31" y="9415361"/>
            <a:ext cx="18592165" cy="3923873"/>
          </a:xfrm>
        </p:spPr>
        <p:txBody>
          <a:bodyPr anchor="b"/>
          <a:lstStyle>
            <a:lvl1pPr marL="0" indent="0">
              <a:buNone/>
              <a:defRPr sz="12600" b="1"/>
            </a:lvl1pPr>
            <a:lvl2pPr marL="2401571" indent="0">
              <a:buNone/>
              <a:defRPr sz="10500" b="1"/>
            </a:lvl2pPr>
            <a:lvl3pPr marL="4803143" indent="0">
              <a:buNone/>
              <a:defRPr sz="9500" b="1"/>
            </a:lvl3pPr>
            <a:lvl4pPr marL="7204715" indent="0">
              <a:buNone/>
              <a:defRPr sz="8400" b="1"/>
            </a:lvl4pPr>
            <a:lvl5pPr marL="9606287" indent="0">
              <a:buNone/>
              <a:defRPr sz="8400" b="1"/>
            </a:lvl5pPr>
            <a:lvl6pPr marL="12007858" indent="0">
              <a:buNone/>
              <a:defRPr sz="8400" b="1"/>
            </a:lvl6pPr>
            <a:lvl7pPr marL="14409429" indent="0">
              <a:buNone/>
              <a:defRPr sz="8400" b="1"/>
            </a:lvl7pPr>
            <a:lvl8pPr marL="16811000" indent="0">
              <a:buNone/>
              <a:defRPr sz="8400" b="1"/>
            </a:lvl8pPr>
            <a:lvl9pPr marL="19212572"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1367131" y="13339234"/>
            <a:ext cx="18592165" cy="24234567"/>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F1BEB-276A-4926-944C-0435C48EA0C6}" type="datetimeFigureOut">
              <a:rPr lang="en-US" smtClean="0"/>
              <a:pPr/>
              <a:t>2/28/13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6790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F1BEB-276A-4926-944C-0435C48EA0C6}" type="datetimeFigureOut">
              <a:rPr lang="en-US" smtClean="0"/>
              <a:pPr/>
              <a:t>2/28/13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0584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F1BEB-276A-4926-944C-0435C48EA0C6}" type="datetimeFigureOut">
              <a:rPr lang="en-US" smtClean="0"/>
              <a:pPr/>
              <a:t>2/28/13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2857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36" y="1674706"/>
            <a:ext cx="13838240" cy="71272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6445230" y="1674722"/>
            <a:ext cx="23514050" cy="35899093"/>
          </a:xfrm>
        </p:spPr>
        <p:txBody>
          <a:bodyPr/>
          <a:lstStyle>
            <a:lvl1pPr>
              <a:defRPr sz="169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36" y="8801962"/>
            <a:ext cx="13838240" cy="28771853"/>
          </a:xfrm>
        </p:spPr>
        <p:txBody>
          <a:bodyPr/>
          <a:lstStyle>
            <a:lvl1pPr marL="0" indent="0">
              <a:buNone/>
              <a:defRPr sz="7400"/>
            </a:lvl1pPr>
            <a:lvl2pPr marL="2401571" indent="0">
              <a:buNone/>
              <a:defRPr sz="6300"/>
            </a:lvl2pPr>
            <a:lvl3pPr marL="4803143" indent="0">
              <a:buNone/>
              <a:defRPr sz="5200"/>
            </a:lvl3pPr>
            <a:lvl4pPr marL="7204715" indent="0">
              <a:buNone/>
              <a:defRPr sz="4700"/>
            </a:lvl4pPr>
            <a:lvl5pPr marL="9606287" indent="0">
              <a:buNone/>
              <a:defRPr sz="4700"/>
            </a:lvl5pPr>
            <a:lvl6pPr marL="12007858" indent="0">
              <a:buNone/>
              <a:defRPr sz="4700"/>
            </a:lvl6pPr>
            <a:lvl7pPr marL="14409429" indent="0">
              <a:buNone/>
              <a:defRPr sz="4700"/>
            </a:lvl7pPr>
            <a:lvl8pPr marL="16811000" indent="0">
              <a:buNone/>
              <a:defRPr sz="4700"/>
            </a:lvl8pPr>
            <a:lvl9pPr marL="1921257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F1BEB-276A-4926-944C-0435C48EA0C6}"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7561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9443680"/>
            <a:ext cx="25237440" cy="3475993"/>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8244525" y="3758354"/>
            <a:ext cx="25237440" cy="25237440"/>
          </a:xfrm>
        </p:spPr>
        <p:txBody>
          <a:bodyPr/>
          <a:lstStyle>
            <a:lvl1pPr marL="0" indent="0">
              <a:buNone/>
              <a:defRPr sz="16900"/>
            </a:lvl1pPr>
            <a:lvl2pPr marL="2401571" indent="0">
              <a:buNone/>
              <a:defRPr sz="14700"/>
            </a:lvl2pPr>
            <a:lvl3pPr marL="4803143" indent="0">
              <a:buNone/>
              <a:defRPr sz="12600"/>
            </a:lvl3pPr>
            <a:lvl4pPr marL="7204715" indent="0">
              <a:buNone/>
              <a:defRPr sz="10500"/>
            </a:lvl4pPr>
            <a:lvl5pPr marL="9606287" indent="0">
              <a:buNone/>
              <a:defRPr sz="10500"/>
            </a:lvl5pPr>
            <a:lvl6pPr marL="12007858" indent="0">
              <a:buNone/>
              <a:defRPr sz="10500"/>
            </a:lvl6pPr>
            <a:lvl7pPr marL="14409429" indent="0">
              <a:buNone/>
              <a:defRPr sz="10500"/>
            </a:lvl7pPr>
            <a:lvl8pPr marL="16811000" indent="0">
              <a:buNone/>
              <a:defRPr sz="10500"/>
            </a:lvl8pPr>
            <a:lvl9pPr marL="19212572" indent="0">
              <a:buNone/>
              <a:defRPr sz="10500"/>
            </a:lvl9pPr>
          </a:lstStyle>
          <a:p>
            <a:endParaRPr lang="en-US"/>
          </a:p>
        </p:txBody>
      </p:sp>
      <p:sp>
        <p:nvSpPr>
          <p:cNvPr id="4" name="Text Placeholder 3"/>
          <p:cNvSpPr>
            <a:spLocks noGrp="1"/>
          </p:cNvSpPr>
          <p:nvPr>
            <p:ph type="body" sz="half" idx="2"/>
          </p:nvPr>
        </p:nvSpPr>
        <p:spPr>
          <a:xfrm>
            <a:off x="8244525" y="32919673"/>
            <a:ext cx="25237440" cy="4936487"/>
          </a:xfrm>
        </p:spPr>
        <p:txBody>
          <a:bodyPr/>
          <a:lstStyle>
            <a:lvl1pPr marL="0" indent="0">
              <a:buNone/>
              <a:defRPr sz="7400"/>
            </a:lvl1pPr>
            <a:lvl2pPr marL="2401571" indent="0">
              <a:buNone/>
              <a:defRPr sz="6300"/>
            </a:lvl2pPr>
            <a:lvl3pPr marL="4803143" indent="0">
              <a:buNone/>
              <a:defRPr sz="5200"/>
            </a:lvl3pPr>
            <a:lvl4pPr marL="7204715" indent="0">
              <a:buNone/>
              <a:defRPr sz="4700"/>
            </a:lvl4pPr>
            <a:lvl5pPr marL="9606287" indent="0">
              <a:buNone/>
              <a:defRPr sz="4700"/>
            </a:lvl5pPr>
            <a:lvl6pPr marL="12007858" indent="0">
              <a:buNone/>
              <a:defRPr sz="4700"/>
            </a:lvl6pPr>
            <a:lvl7pPr marL="14409429" indent="0">
              <a:buNone/>
              <a:defRPr sz="4700"/>
            </a:lvl7pPr>
            <a:lvl8pPr marL="16811000" indent="0">
              <a:buNone/>
              <a:defRPr sz="4700"/>
            </a:lvl8pPr>
            <a:lvl9pPr marL="1921257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F1BEB-276A-4926-944C-0435C48EA0C6}"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B0F4B-2FF3-47D4-9479-774C779BD58D}"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15858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r="6607" b="9784"/>
          <a:stretch/>
        </p:blipFill>
        <p:spPr>
          <a:xfrm>
            <a:off x="11043138" y="9137011"/>
            <a:ext cx="31007539" cy="29952856"/>
          </a:xfrm>
          <a:prstGeom prst="rect">
            <a:avLst/>
          </a:prstGeom>
        </p:spPr>
      </p:pic>
      <p:sp>
        <p:nvSpPr>
          <p:cNvPr id="8" name="Rectangle 7"/>
          <p:cNvSpPr/>
          <p:nvPr userDrawn="1"/>
        </p:nvSpPr>
        <p:spPr>
          <a:xfrm>
            <a:off x="0" y="38823167"/>
            <a:ext cx="42050676"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2766000" y="39423116"/>
            <a:ext cx="3082672" cy="2609976"/>
          </a:xfrm>
          <a:prstGeom prst="rect">
            <a:avLst/>
          </a:prstGeom>
        </p:spPr>
      </p:pic>
      <p:pic>
        <p:nvPicPr>
          <p:cNvPr id="10" name="Picture 9"/>
          <p:cNvPicPr>
            <a:picLocks noChangeAspect="1"/>
          </p:cNvPicPr>
          <p:nvPr userDrawn="1"/>
        </p:nvPicPr>
        <p:blipFill>
          <a:blip r:embed="rId1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6271200" y="39737567"/>
            <a:ext cx="2743200" cy="2067165"/>
          </a:xfrm>
          <a:prstGeom prst="rect">
            <a:avLst/>
          </a:prstGeom>
        </p:spPr>
      </p:pic>
      <p:sp>
        <p:nvSpPr>
          <p:cNvPr id="2" name="Title Placeholder 1"/>
          <p:cNvSpPr>
            <a:spLocks noGrp="1"/>
          </p:cNvSpPr>
          <p:nvPr>
            <p:ph type="title"/>
          </p:nvPr>
        </p:nvSpPr>
        <p:spPr>
          <a:xfrm>
            <a:off x="2103120" y="1684447"/>
            <a:ext cx="37856160" cy="7010400"/>
          </a:xfrm>
          <a:prstGeom prst="rect">
            <a:avLst/>
          </a:prstGeom>
        </p:spPr>
        <p:txBody>
          <a:bodyPr vert="horz" lIns="480312" tIns="240163" rIns="480312" bIns="2401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9814582"/>
            <a:ext cx="37856160" cy="27759239"/>
          </a:xfrm>
          <a:prstGeom prst="rect">
            <a:avLst/>
          </a:prstGeom>
        </p:spPr>
        <p:txBody>
          <a:bodyPr vert="horz" lIns="480312" tIns="240163" rIns="480312" bIns="2401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8985635"/>
            <a:ext cx="9814560" cy="2239434"/>
          </a:xfrm>
          <a:prstGeom prst="rect">
            <a:avLst/>
          </a:prstGeom>
        </p:spPr>
        <p:txBody>
          <a:bodyPr vert="horz" lIns="480312" tIns="240163" rIns="480312" bIns="240163" rtlCol="0" anchor="ctr"/>
          <a:lstStyle>
            <a:lvl1pPr algn="l">
              <a:defRPr sz="6300">
                <a:solidFill>
                  <a:schemeClr val="tx1">
                    <a:tint val="75000"/>
                  </a:schemeClr>
                </a:solidFill>
              </a:defRPr>
            </a:lvl1pPr>
          </a:lstStyle>
          <a:p>
            <a:fld id="{482F1BEB-276A-4926-944C-0435C48EA0C6}" type="datetimeFigureOut">
              <a:rPr lang="en-US" smtClean="0"/>
              <a:pPr/>
              <a:t>2/28/13</a:t>
            </a:fld>
            <a:endParaRPr lang="en-US"/>
          </a:p>
        </p:txBody>
      </p:sp>
      <p:sp>
        <p:nvSpPr>
          <p:cNvPr id="5" name="Footer Placeholder 4"/>
          <p:cNvSpPr>
            <a:spLocks noGrp="1"/>
          </p:cNvSpPr>
          <p:nvPr>
            <p:ph type="ftr" sz="quarter" idx="3"/>
          </p:nvPr>
        </p:nvSpPr>
        <p:spPr>
          <a:xfrm>
            <a:off x="14371320" y="38985635"/>
            <a:ext cx="13319760" cy="2239434"/>
          </a:xfrm>
          <a:prstGeom prst="rect">
            <a:avLst/>
          </a:prstGeom>
        </p:spPr>
        <p:txBody>
          <a:bodyPr vert="horz" lIns="480312" tIns="240163" rIns="480312" bIns="240163"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144720" y="38985635"/>
            <a:ext cx="9814560" cy="2239434"/>
          </a:xfrm>
          <a:prstGeom prst="rect">
            <a:avLst/>
          </a:prstGeom>
        </p:spPr>
        <p:txBody>
          <a:bodyPr vert="horz" lIns="480312" tIns="240163" rIns="480312" bIns="240163" rtlCol="0" anchor="ctr"/>
          <a:lstStyle>
            <a:lvl1pPr algn="r">
              <a:defRPr sz="6300">
                <a:solidFill>
                  <a:schemeClr val="tx1">
                    <a:tint val="75000"/>
                  </a:schemeClr>
                </a:solidFill>
              </a:defRPr>
            </a:lvl1pPr>
          </a:lstStyle>
          <a:p>
            <a:fld id="{7E2B0F4B-2FF3-47D4-9479-774C779BD58D}" type="slidenum">
              <a:rPr lang="en-US" smtClean="0"/>
              <a:pPr/>
              <a:t>‹#›</a:t>
            </a:fld>
            <a:endParaRPr lang="en-US"/>
          </a:p>
        </p:txBody>
      </p:sp>
      <p:pic>
        <p:nvPicPr>
          <p:cNvPr id="11" name="Picture 10"/>
          <p:cNvPicPr>
            <a:picLocks noChangeAspect="1"/>
          </p:cNvPicPr>
          <p:nvPr userDrawn="1"/>
        </p:nvPicPr>
        <p:blipFill>
          <a:blip r:embed="rId1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39585418" y="39573708"/>
            <a:ext cx="2248382" cy="226009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364134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803143" rtl="0" eaLnBrk="1" latinLnBrk="0" hangingPunct="1">
        <a:spcBef>
          <a:spcPct val="0"/>
        </a:spcBef>
        <a:buNone/>
        <a:defRPr sz="23100" kern="1200">
          <a:solidFill>
            <a:schemeClr val="tx1"/>
          </a:solidFill>
          <a:latin typeface="+mj-lt"/>
          <a:ea typeface="+mj-ea"/>
          <a:cs typeface="+mj-cs"/>
        </a:defRPr>
      </a:lvl1pPr>
    </p:titleStyle>
    <p:bodyStyle>
      <a:lvl1pPr marL="1801176" indent="-1801176" algn="l" defTabSz="4803143" rtl="0" eaLnBrk="1" latinLnBrk="0" hangingPunct="1">
        <a:spcBef>
          <a:spcPct val="20000"/>
        </a:spcBef>
        <a:buFont typeface="Arial" pitchFamily="34" charset="0"/>
        <a:buChar char="•"/>
        <a:defRPr sz="16900" kern="1200">
          <a:solidFill>
            <a:schemeClr val="tx1"/>
          </a:solidFill>
          <a:latin typeface="+mn-lt"/>
          <a:ea typeface="+mn-ea"/>
          <a:cs typeface="+mn-cs"/>
        </a:defRPr>
      </a:lvl1pPr>
      <a:lvl2pPr marL="3902558" indent="-1500986" algn="l" defTabSz="4803143"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3929" indent="-1200786" algn="l" defTabSz="4803143"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05500" indent="-1200786" algn="l" defTabSz="4803143"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7072" indent="-1200786" algn="l" defTabSz="4803143"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8644" indent="-1200786" algn="l" defTabSz="4803143"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10215" indent="-1200786" algn="l" defTabSz="4803143"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11787" indent="-1200786" algn="l" defTabSz="4803143"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13358" indent="-1200786" algn="l" defTabSz="4803143"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3143" rtl="0" eaLnBrk="1" latinLnBrk="0" hangingPunct="1">
        <a:defRPr sz="9500" kern="1200">
          <a:solidFill>
            <a:schemeClr val="tx1"/>
          </a:solidFill>
          <a:latin typeface="+mn-lt"/>
          <a:ea typeface="+mn-ea"/>
          <a:cs typeface="+mn-cs"/>
        </a:defRPr>
      </a:lvl1pPr>
      <a:lvl2pPr marL="2401571" algn="l" defTabSz="4803143" rtl="0" eaLnBrk="1" latinLnBrk="0" hangingPunct="1">
        <a:defRPr sz="9500" kern="1200">
          <a:solidFill>
            <a:schemeClr val="tx1"/>
          </a:solidFill>
          <a:latin typeface="+mn-lt"/>
          <a:ea typeface="+mn-ea"/>
          <a:cs typeface="+mn-cs"/>
        </a:defRPr>
      </a:lvl2pPr>
      <a:lvl3pPr marL="4803143" algn="l" defTabSz="4803143" rtl="0" eaLnBrk="1" latinLnBrk="0" hangingPunct="1">
        <a:defRPr sz="9500" kern="1200">
          <a:solidFill>
            <a:schemeClr val="tx1"/>
          </a:solidFill>
          <a:latin typeface="+mn-lt"/>
          <a:ea typeface="+mn-ea"/>
          <a:cs typeface="+mn-cs"/>
        </a:defRPr>
      </a:lvl3pPr>
      <a:lvl4pPr marL="7204715" algn="l" defTabSz="4803143" rtl="0" eaLnBrk="1" latinLnBrk="0" hangingPunct="1">
        <a:defRPr sz="9500" kern="1200">
          <a:solidFill>
            <a:schemeClr val="tx1"/>
          </a:solidFill>
          <a:latin typeface="+mn-lt"/>
          <a:ea typeface="+mn-ea"/>
          <a:cs typeface="+mn-cs"/>
        </a:defRPr>
      </a:lvl4pPr>
      <a:lvl5pPr marL="9606287" algn="l" defTabSz="4803143" rtl="0" eaLnBrk="1" latinLnBrk="0" hangingPunct="1">
        <a:defRPr sz="9500" kern="1200">
          <a:solidFill>
            <a:schemeClr val="tx1"/>
          </a:solidFill>
          <a:latin typeface="+mn-lt"/>
          <a:ea typeface="+mn-ea"/>
          <a:cs typeface="+mn-cs"/>
        </a:defRPr>
      </a:lvl5pPr>
      <a:lvl6pPr marL="12007858" algn="l" defTabSz="4803143" rtl="0" eaLnBrk="1" latinLnBrk="0" hangingPunct="1">
        <a:defRPr sz="9500" kern="1200">
          <a:solidFill>
            <a:schemeClr val="tx1"/>
          </a:solidFill>
          <a:latin typeface="+mn-lt"/>
          <a:ea typeface="+mn-ea"/>
          <a:cs typeface="+mn-cs"/>
        </a:defRPr>
      </a:lvl6pPr>
      <a:lvl7pPr marL="14409429" algn="l" defTabSz="4803143" rtl="0" eaLnBrk="1" latinLnBrk="0" hangingPunct="1">
        <a:defRPr sz="9500" kern="1200">
          <a:solidFill>
            <a:schemeClr val="tx1"/>
          </a:solidFill>
          <a:latin typeface="+mn-lt"/>
          <a:ea typeface="+mn-ea"/>
          <a:cs typeface="+mn-cs"/>
        </a:defRPr>
      </a:lvl7pPr>
      <a:lvl8pPr marL="16811000" algn="l" defTabSz="4803143" rtl="0" eaLnBrk="1" latinLnBrk="0" hangingPunct="1">
        <a:defRPr sz="9500" kern="1200">
          <a:solidFill>
            <a:schemeClr val="tx1"/>
          </a:solidFill>
          <a:latin typeface="+mn-lt"/>
          <a:ea typeface="+mn-ea"/>
          <a:cs typeface="+mn-cs"/>
        </a:defRPr>
      </a:lvl8pPr>
      <a:lvl9pPr marL="19212572" algn="l" defTabSz="4803143"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09800" y="1684338"/>
            <a:ext cx="37855525" cy="7010400"/>
          </a:xfrm>
          <a:solidFill>
            <a:schemeClr val="tx2">
              <a:lumMod val="75000"/>
            </a:schemeClr>
          </a:solidFill>
          <a:effectLst>
            <a:outerShdw blurRad="50800" dist="139700" dir="36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ormAutofit/>
          </a:bodyPr>
          <a:lstStyle/>
          <a:p>
            <a:r>
              <a:rPr lang="en-US" sz="9600" b="1" dirty="0" smtClean="0"/>
              <a:t>Connecting Ocean Scientists with Future Educators </a:t>
            </a:r>
            <a:br>
              <a:rPr lang="en-US" sz="9600" b="1" dirty="0" smtClean="0"/>
            </a:br>
            <a:r>
              <a:rPr lang="en-US" sz="9600" b="1" dirty="0" smtClean="0"/>
              <a:t>COSEE Florida’s Research Experience for Pre-Service Teachers</a:t>
            </a:r>
            <a:br>
              <a:rPr lang="en-US" sz="9600" b="1" dirty="0" smtClean="0"/>
            </a:br>
            <a:r>
              <a:rPr lang="en-US" sz="7200" b="1" i="1" dirty="0" smtClean="0"/>
              <a:t>Brenda Cetrulo, Jennifer Capers and Sue Cook</a:t>
            </a:r>
            <a:br>
              <a:rPr lang="en-US" sz="7200" b="1" i="1" dirty="0" smtClean="0"/>
            </a:br>
            <a:r>
              <a:rPr lang="en-US" sz="7200" b="1" i="1" dirty="0" smtClean="0"/>
              <a:t>Indian River State College, 3209 Virginia Avenue, Ft. Pierce, FL  34981</a:t>
            </a:r>
            <a:endParaRPr lang="en-US" sz="9600" b="1" i="1" dirty="0"/>
          </a:p>
        </p:txBody>
      </p:sp>
      <p:sp>
        <p:nvSpPr>
          <p:cNvPr id="7" name="TextBox 6"/>
          <p:cNvSpPr txBox="1"/>
          <p:nvPr/>
        </p:nvSpPr>
        <p:spPr>
          <a:xfrm>
            <a:off x="2133600" y="9144000"/>
            <a:ext cx="11582399" cy="15358050"/>
          </a:xfrm>
          <a:prstGeom prst="rect">
            <a:avLst/>
          </a:prstGeom>
          <a:noFill/>
        </p:spPr>
        <p:txBody>
          <a:bodyPr wrap="square" rtlCol="0">
            <a:spAutoFit/>
          </a:bodyPr>
          <a:lstStyle/>
          <a:p>
            <a:pPr>
              <a:buNone/>
            </a:pPr>
            <a:r>
              <a:rPr lang="en-US" sz="4000" b="1" dirty="0" smtClean="0">
                <a:effectLst>
                  <a:outerShdw blurRad="50800" dist="88900" dir="2400000" algn="r" rotWithShape="0">
                    <a:prstClr val="black">
                      <a:alpha val="40000"/>
                    </a:prstClr>
                  </a:outerShdw>
                </a:effectLst>
              </a:rPr>
              <a:t>Program Overview and Goals:</a:t>
            </a:r>
          </a:p>
          <a:p>
            <a:pPr>
              <a:buNone/>
            </a:pPr>
            <a:endParaRPr lang="en-US" sz="3200" b="1" dirty="0" smtClean="0"/>
          </a:p>
          <a:p>
            <a:pPr>
              <a:lnSpc>
                <a:spcPct val="120000"/>
              </a:lnSpc>
            </a:pPr>
            <a:r>
              <a:rPr lang="en-US" sz="3200" dirty="0" smtClean="0"/>
              <a:t>Modeled after NSF’s Research Experiences for Undergraduates program, COSEE Florida’s </a:t>
            </a:r>
            <a:r>
              <a:rPr lang="ru-RU" sz="3200" dirty="0" smtClean="0"/>
              <a:t>Research Experience for Pre-Service Teachers (REPT) </a:t>
            </a:r>
            <a:r>
              <a:rPr lang="en-US" sz="3200" dirty="0" smtClean="0"/>
              <a:t>project is an educationally valuable capstone element within the Bachelor’s Degree in </a:t>
            </a:r>
            <a:r>
              <a:rPr lang="ru-RU" sz="3200" dirty="0" smtClean="0"/>
              <a:t>Middle </a:t>
            </a:r>
            <a:r>
              <a:rPr lang="en-US" sz="3200" dirty="0" smtClean="0"/>
              <a:t>Grades </a:t>
            </a:r>
            <a:r>
              <a:rPr lang="ru-RU" sz="3200" dirty="0" smtClean="0"/>
              <a:t>Science Education</a:t>
            </a:r>
            <a:r>
              <a:rPr lang="en-US" sz="3200" dirty="0" smtClean="0"/>
              <a:t> with a Concentration in Ocean Science at Indian River State College (IRSC).  In summer 2011, junior and senior level science education majors conducted research with mentors from three local marine research organizations, produced a scientific poster and crafted an educational multi-media presentation.   </a:t>
            </a:r>
          </a:p>
          <a:p>
            <a:pPr>
              <a:buNone/>
            </a:pPr>
            <a:r>
              <a:rPr lang="en-US" sz="3200" dirty="0" smtClean="0"/>
              <a:t> </a:t>
            </a:r>
          </a:p>
          <a:p>
            <a:pPr>
              <a:buNone/>
            </a:pPr>
            <a:r>
              <a:rPr lang="en-US" sz="3200" b="1" i="1" dirty="0" smtClean="0"/>
              <a:t>Program goals for 2011 interns</a:t>
            </a:r>
            <a:r>
              <a:rPr lang="en-US" sz="3200" dirty="0" smtClean="0"/>
              <a:t>:</a:t>
            </a:r>
          </a:p>
          <a:p>
            <a:pPr marL="914400" lvl="1" indent="-274320">
              <a:buFont typeface="Arial" pitchFamily="34" charset="0"/>
              <a:buChar char="•"/>
            </a:pPr>
            <a:r>
              <a:rPr lang="en-US" sz="3200" dirty="0" smtClean="0"/>
              <a:t>To gain valuable experience doing authentic science</a:t>
            </a:r>
          </a:p>
          <a:p>
            <a:pPr marL="914400" lvl="1" indent="-274320">
              <a:buFont typeface="Arial" pitchFamily="34" charset="0"/>
              <a:buChar char="•"/>
            </a:pPr>
            <a:r>
              <a:rPr lang="en-US" sz="3200" dirty="0" smtClean="0"/>
              <a:t>To increase understanding of and enthusiasm for scientific research</a:t>
            </a:r>
          </a:p>
          <a:p>
            <a:pPr marL="914400" lvl="1" indent="-274320">
              <a:buFont typeface="Arial" pitchFamily="34" charset="0"/>
              <a:buChar char="•"/>
            </a:pPr>
            <a:r>
              <a:rPr lang="en-US" sz="3200" dirty="0" smtClean="0"/>
              <a:t>To learn how to identify strategies, resources and tools for bringing the research experience into their future classrooms</a:t>
            </a:r>
          </a:p>
          <a:p>
            <a:pPr>
              <a:buNone/>
            </a:pPr>
            <a:r>
              <a:rPr lang="en-US" sz="3200" dirty="0" smtClean="0"/>
              <a:t> </a:t>
            </a:r>
          </a:p>
          <a:p>
            <a:pPr>
              <a:buNone/>
            </a:pPr>
            <a:r>
              <a:rPr lang="en-US" sz="3200" b="1" i="1" dirty="0" smtClean="0"/>
              <a:t>Program goals for 2011 mentor teams</a:t>
            </a:r>
            <a:r>
              <a:rPr lang="en-US" sz="3200" dirty="0" smtClean="0"/>
              <a:t>:</a:t>
            </a:r>
          </a:p>
          <a:p>
            <a:pPr marL="914400" lvl="1" indent="-274320">
              <a:buFont typeface="Arial" pitchFamily="34" charset="0"/>
              <a:buChar char="•"/>
            </a:pPr>
            <a:r>
              <a:rPr lang="en-US" sz="3200" dirty="0" smtClean="0"/>
              <a:t>To provide operationally feasible and well supervised opportunities for interns to do authentic science and gain a better understanding of what ‘real world’ scientists do</a:t>
            </a:r>
          </a:p>
          <a:p>
            <a:pPr marL="914400" lvl="1" indent="-274320">
              <a:buFont typeface="Arial" pitchFamily="34" charset="0"/>
              <a:buChar char="•"/>
            </a:pPr>
            <a:r>
              <a:rPr lang="en-US" sz="3200" dirty="0" smtClean="0"/>
              <a:t>To gain experience in communicating scientific concepts in everyday language</a:t>
            </a:r>
          </a:p>
          <a:p>
            <a:pPr marL="914400" lvl="1" indent="-274320">
              <a:buFont typeface="Arial" pitchFamily="34" charset="0"/>
              <a:buChar char="•"/>
            </a:pPr>
            <a:r>
              <a:rPr lang="en-US" sz="3200" dirty="0" smtClean="0"/>
              <a:t>To develop greater appreciation for middle school science teachers and teaching</a:t>
            </a:r>
            <a:endParaRPr lang="en-US" sz="3200" dirty="0"/>
          </a:p>
        </p:txBody>
      </p:sp>
      <p:sp>
        <p:nvSpPr>
          <p:cNvPr id="10" name="TextBox 9"/>
          <p:cNvSpPr txBox="1"/>
          <p:nvPr/>
        </p:nvSpPr>
        <p:spPr>
          <a:xfrm>
            <a:off x="15163801" y="20955000"/>
            <a:ext cx="11582399" cy="10802957"/>
          </a:xfrm>
          <a:prstGeom prst="rect">
            <a:avLst/>
          </a:prstGeom>
          <a:noFill/>
        </p:spPr>
        <p:txBody>
          <a:bodyPr wrap="square" rtlCol="0">
            <a:spAutoFit/>
          </a:bodyPr>
          <a:lstStyle/>
          <a:p>
            <a:r>
              <a:rPr lang="en-US" sz="4000" b="1" dirty="0" smtClean="0">
                <a:effectLst>
                  <a:outerShdw blurRad="38100" dist="88900" dir="2400000" algn="tl">
                    <a:srgbClr val="000000">
                      <a:alpha val="43137"/>
                    </a:srgbClr>
                  </a:outerShdw>
                </a:effectLst>
              </a:rPr>
              <a:t>Summer 2011 Project Descriptions</a:t>
            </a:r>
          </a:p>
          <a:p>
            <a:endParaRPr lang="en-US" sz="2400" dirty="0" smtClean="0"/>
          </a:p>
          <a:p>
            <a:r>
              <a:rPr lang="en-US" sz="3200" b="1" dirty="0" smtClean="0"/>
              <a:t>                 Ocean Research and Conservation Association</a:t>
            </a:r>
            <a:endParaRPr lang="en-US" sz="3200" dirty="0" smtClean="0"/>
          </a:p>
          <a:p>
            <a:r>
              <a:rPr lang="en-US" sz="3200" dirty="0" smtClean="0"/>
              <a:t>Interns analyzed sediment toxicity in the Indian River Lagoon, Florida.  Two assays were compared:  the </a:t>
            </a:r>
            <a:r>
              <a:rPr lang="ru-RU" sz="3200" dirty="0" smtClean="0"/>
              <a:t>EPA 10-Day Amphipod Survival Bioassay, </a:t>
            </a:r>
            <a:r>
              <a:rPr lang="en-US" sz="3200" dirty="0" smtClean="0"/>
              <a:t>and the </a:t>
            </a:r>
            <a:r>
              <a:rPr lang="ru-RU" sz="3200" dirty="0" smtClean="0"/>
              <a:t>Microtox® Basic Solid-Phase Bioassay.  The Microtox Bioassay,</a:t>
            </a:r>
            <a:r>
              <a:rPr lang="en-US" sz="3200" dirty="0" smtClean="0"/>
              <a:t> which</a:t>
            </a:r>
            <a:r>
              <a:rPr lang="ru-RU" sz="3200" dirty="0" smtClean="0"/>
              <a:t> utilizes the luminescent properties of the bacteria</a:t>
            </a:r>
            <a:r>
              <a:rPr lang="en-US" sz="3200" dirty="0" smtClean="0"/>
              <a:t> </a:t>
            </a:r>
            <a:r>
              <a:rPr lang="ru-RU" sz="3200" i="1" dirty="0" smtClean="0"/>
              <a:t>Vibrio fischeri </a:t>
            </a:r>
            <a:r>
              <a:rPr lang="ru-RU" sz="3200" dirty="0" smtClean="0"/>
              <a:t>as an indicator of toxicity</a:t>
            </a:r>
            <a:r>
              <a:rPr lang="en-US" sz="3200" dirty="0" smtClean="0"/>
              <a:t>,</a:t>
            </a:r>
            <a:r>
              <a:rPr lang="ru-RU" sz="3200" dirty="0" smtClean="0"/>
              <a:t> was more sensitive.  </a:t>
            </a:r>
            <a:endParaRPr lang="en-US" sz="3200" dirty="0" smtClean="0"/>
          </a:p>
          <a:p>
            <a:r>
              <a:rPr lang="en-US" sz="3200" dirty="0" smtClean="0"/>
              <a:t> </a:t>
            </a:r>
          </a:p>
          <a:p>
            <a:r>
              <a:rPr lang="en-US" sz="3200" b="1" dirty="0" smtClean="0"/>
              <a:t>                 Smithsonian Marine Station at Fort Pierce</a:t>
            </a:r>
            <a:endParaRPr lang="en-US" sz="3200" dirty="0" smtClean="0"/>
          </a:p>
          <a:p>
            <a:r>
              <a:rPr lang="en-US" sz="3200" dirty="0" smtClean="0"/>
              <a:t>Interns monitored </a:t>
            </a:r>
            <a:r>
              <a:rPr lang="ru-RU" sz="3200" dirty="0" smtClean="0"/>
              <a:t>the progression of the cyanobacterial bloom on a seagrass flat adjacent to Little Jim Island in the IRL and assessed its impact.</a:t>
            </a:r>
            <a:r>
              <a:rPr lang="en-US" sz="3200" dirty="0" smtClean="0"/>
              <a:t>  They conducted an herbivore feeding assay and an anti-microbial assay to test for possible effects on </a:t>
            </a:r>
            <a:r>
              <a:rPr lang="en-US" sz="3200" dirty="0" err="1" smtClean="0"/>
              <a:t>seagrass</a:t>
            </a:r>
            <a:r>
              <a:rPr lang="en-US" sz="3200" dirty="0" smtClean="0"/>
              <a:t> organisms.</a:t>
            </a:r>
          </a:p>
          <a:p>
            <a:r>
              <a:rPr lang="en-US" sz="3200" dirty="0" smtClean="0"/>
              <a:t> </a:t>
            </a:r>
          </a:p>
          <a:p>
            <a:r>
              <a:rPr lang="en-US" sz="3200" b="1" dirty="0" smtClean="0"/>
              <a:t>                   Harbor Branch Oceanographic Institution</a:t>
            </a:r>
            <a:endParaRPr lang="en-US" sz="3200" dirty="0" smtClean="0"/>
          </a:p>
          <a:p>
            <a:r>
              <a:rPr lang="en-US" sz="3200" dirty="0" smtClean="0"/>
              <a:t>Working in the aquaculture division, interns measured survival rates of a new clam culture candidate, </a:t>
            </a:r>
            <a:r>
              <a:rPr lang="ru-RU" sz="3200" i="1" dirty="0" smtClean="0"/>
              <a:t>Macrocallista nimbosa</a:t>
            </a:r>
            <a:r>
              <a:rPr lang="en-US" sz="3200" i="1" dirty="0" smtClean="0"/>
              <a:t>, </a:t>
            </a:r>
            <a:r>
              <a:rPr lang="en-US" sz="3200" dirty="0" smtClean="0"/>
              <a:t>under varying salinity conditions.</a:t>
            </a:r>
          </a:p>
          <a:p>
            <a:pPr>
              <a:buNone/>
            </a:pPr>
            <a:endParaRPr lang="en-US" sz="2400" dirty="0"/>
          </a:p>
        </p:txBody>
      </p:sp>
      <p:sp>
        <p:nvSpPr>
          <p:cNvPr id="11" name="TextBox 10"/>
          <p:cNvSpPr txBox="1"/>
          <p:nvPr/>
        </p:nvSpPr>
        <p:spPr>
          <a:xfrm>
            <a:off x="28117800" y="9144000"/>
            <a:ext cx="11582399" cy="12280285"/>
          </a:xfrm>
          <a:prstGeom prst="rect">
            <a:avLst/>
          </a:prstGeom>
          <a:noFill/>
        </p:spPr>
        <p:txBody>
          <a:bodyPr wrap="square" rtlCol="0">
            <a:spAutoFit/>
          </a:bodyPr>
          <a:lstStyle/>
          <a:p>
            <a:r>
              <a:rPr lang="en-US" sz="4000" b="1" dirty="0" smtClean="0">
                <a:effectLst>
                  <a:outerShdw blurRad="50800" dist="88900" dir="2400000" algn="r" rotWithShape="0">
                    <a:prstClr val="black">
                      <a:alpha val="40000"/>
                    </a:prstClr>
                  </a:outerShdw>
                </a:effectLst>
              </a:rPr>
              <a:t>Evaluation</a:t>
            </a:r>
            <a:endParaRPr lang="en-US" sz="4000" dirty="0" smtClean="0">
              <a:effectLst>
                <a:outerShdw blurRad="50800" dist="88900" dir="2400000" algn="r" rotWithShape="0">
                  <a:prstClr val="black">
                    <a:alpha val="40000"/>
                  </a:prstClr>
                </a:outerShdw>
              </a:effectLst>
            </a:endParaRPr>
          </a:p>
          <a:p>
            <a:r>
              <a:rPr lang="en-US" sz="2400" b="1" dirty="0" smtClean="0"/>
              <a:t> </a:t>
            </a:r>
            <a:endParaRPr lang="en-US" sz="2400" dirty="0" smtClean="0"/>
          </a:p>
          <a:p>
            <a:r>
              <a:rPr lang="en-US" sz="3200" dirty="0" smtClean="0"/>
              <a:t>The Study Group (TSG), COSEE Florida’s external evaluator, conducted personal interviews of the ocean scientist mentor teams and interns in fall 2011.  TSG reported the following positive outcomes: </a:t>
            </a:r>
          </a:p>
          <a:p>
            <a:r>
              <a:rPr lang="en-US" sz="3200" dirty="0" smtClean="0"/>
              <a:t> </a:t>
            </a:r>
          </a:p>
          <a:p>
            <a:r>
              <a:rPr lang="en-US" sz="3200" b="1" i="1" dirty="0" smtClean="0"/>
              <a:t>Benefits for Ocean Scientists:</a:t>
            </a:r>
            <a:endParaRPr lang="en-US" sz="3200" dirty="0" smtClean="0"/>
          </a:p>
          <a:p>
            <a:pPr marL="914400" lvl="1" indent="-274320">
              <a:buFont typeface="Arial" pitchFamily="34" charset="0"/>
              <a:buChar char="•"/>
            </a:pPr>
            <a:r>
              <a:rPr lang="en-US" sz="3200" dirty="0" smtClean="0"/>
              <a:t>The realization that working with pre-service teachers is a way to influence and improve science education.</a:t>
            </a:r>
          </a:p>
          <a:p>
            <a:pPr marL="914400" lvl="1" indent="-274320">
              <a:buFont typeface="Arial" pitchFamily="34" charset="0"/>
              <a:buChar char="•"/>
            </a:pPr>
            <a:r>
              <a:rPr lang="en-US" sz="3200" dirty="0" smtClean="0"/>
              <a:t>The opportunity to “see science” from the teacher’s perspective and better understand the relevance of their research to the public.</a:t>
            </a:r>
          </a:p>
          <a:p>
            <a:pPr marL="914400" lvl="1" indent="-274320">
              <a:buFont typeface="Arial" pitchFamily="34" charset="0"/>
              <a:buChar char="•"/>
            </a:pPr>
            <a:r>
              <a:rPr lang="en-US" sz="3200" dirty="0" smtClean="0"/>
              <a:t>Greater appreciation of middle school science teachers and teaching.</a:t>
            </a:r>
          </a:p>
          <a:p>
            <a:r>
              <a:rPr lang="en-US" sz="3200" dirty="0" smtClean="0"/>
              <a:t> </a:t>
            </a:r>
          </a:p>
          <a:p>
            <a:r>
              <a:rPr lang="en-US" sz="3200" b="1" i="1" dirty="0" smtClean="0"/>
              <a:t>Benefits for Interns:</a:t>
            </a:r>
            <a:endParaRPr lang="en-US" sz="3200" dirty="0" smtClean="0"/>
          </a:p>
          <a:p>
            <a:pPr marL="914400" lvl="1" indent="-274320">
              <a:buFont typeface="Arial" pitchFamily="34" charset="0"/>
              <a:buChar char="•"/>
            </a:pPr>
            <a:r>
              <a:rPr lang="en-US" sz="3200" dirty="0" smtClean="0"/>
              <a:t>Valuable experience doing “real science” in a “real setting”.</a:t>
            </a:r>
          </a:p>
          <a:p>
            <a:pPr marL="914400" lvl="1" indent="-274320">
              <a:buFont typeface="Arial" pitchFamily="34" charset="0"/>
              <a:buChar char="•"/>
            </a:pPr>
            <a:r>
              <a:rPr lang="en-US" sz="3200" dirty="0" smtClean="0"/>
              <a:t>Increased understanding of and enthusiasm for scientific research.</a:t>
            </a:r>
          </a:p>
          <a:p>
            <a:pPr marL="914400" lvl="1" indent="-274320">
              <a:buFont typeface="Arial" pitchFamily="34" charset="0"/>
              <a:buChar char="•"/>
            </a:pPr>
            <a:r>
              <a:rPr lang="en-US" sz="3200" dirty="0" smtClean="0"/>
              <a:t>Access to a variety of resources and strategies that apply the REPT research experience to the middle school classroom.</a:t>
            </a:r>
          </a:p>
          <a:p>
            <a:pPr lvl="1"/>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9982200" y="24079200"/>
            <a:ext cx="2667000" cy="4747375"/>
          </a:xfrm>
          <a:prstGeom prst="rect">
            <a:avLst/>
          </a:prstGeom>
          <a:noFill/>
          <a:ln w="9525">
            <a:noFill/>
            <a:miter lim="800000"/>
            <a:headEnd/>
            <a:tailEnd/>
          </a:ln>
          <a:effectLst>
            <a:outerShdw blurRad="50800" dist="88900" dir="2400000" algn="ctr" rotWithShape="0">
              <a:srgbClr val="000000">
                <a:alpha val="43137"/>
              </a:srgbClr>
            </a:outerShdw>
          </a:effectLst>
        </p:spPr>
      </p:pic>
      <p:sp>
        <p:nvSpPr>
          <p:cNvPr id="12" name="TextBox 11"/>
          <p:cNvSpPr txBox="1"/>
          <p:nvPr/>
        </p:nvSpPr>
        <p:spPr>
          <a:xfrm>
            <a:off x="2133600" y="28803600"/>
            <a:ext cx="11582399" cy="461665"/>
          </a:xfrm>
          <a:prstGeom prst="rect">
            <a:avLst/>
          </a:prstGeom>
          <a:noFill/>
        </p:spPr>
        <p:txBody>
          <a:bodyPr wrap="square" rtlCol="0">
            <a:spAutoFit/>
          </a:bodyPr>
          <a:lstStyle/>
          <a:p>
            <a:pPr>
              <a:buNone/>
            </a:pPr>
            <a:endParaRPr lang="en-US" sz="2400" dirty="0"/>
          </a:p>
        </p:txBody>
      </p:sp>
      <p:graphicFrame>
        <p:nvGraphicFramePr>
          <p:cNvPr id="15" name="Table 14"/>
          <p:cNvGraphicFramePr>
            <a:graphicFrameLocks noGrp="1"/>
          </p:cNvGraphicFramePr>
          <p:nvPr/>
        </p:nvGraphicFramePr>
        <p:xfrm>
          <a:off x="2286000" y="32080199"/>
          <a:ext cx="11430000" cy="6553201"/>
        </p:xfrm>
        <a:graphic>
          <a:graphicData uri="http://schemas.openxmlformats.org/drawingml/2006/table">
            <a:tbl>
              <a:tblPr>
                <a:effectLst>
                  <a:outerShdw blurRad="50800" dist="101600" dir="2400000" algn="tl" rotWithShape="0">
                    <a:prstClr val="black">
                      <a:alpha val="40000"/>
                    </a:prstClr>
                  </a:outerShdw>
                </a:effectLst>
              </a:tblPr>
              <a:tblGrid>
                <a:gridCol w="3810000"/>
                <a:gridCol w="3810000"/>
                <a:gridCol w="3810000"/>
              </a:tblGrid>
              <a:tr h="958994">
                <a:tc>
                  <a:txBody>
                    <a:bodyPr/>
                    <a:lstStyle/>
                    <a:p>
                      <a:pPr marL="0" marR="0">
                        <a:lnSpc>
                          <a:spcPct val="115000"/>
                        </a:lnSpc>
                        <a:spcBef>
                          <a:spcPts val="0"/>
                        </a:spcBef>
                        <a:spcAft>
                          <a:spcPts val="0"/>
                        </a:spcAft>
                      </a:pPr>
                      <a:r>
                        <a:rPr lang="en-US" sz="2400" b="1" dirty="0">
                          <a:solidFill>
                            <a:schemeClr val="bg1"/>
                          </a:solidFill>
                          <a:latin typeface="+mn-lt"/>
                          <a:ea typeface="Verdana"/>
                          <a:cs typeface="Verdana"/>
                        </a:rPr>
                        <a:t>Ocean Scientists &amp; Interns</a:t>
                      </a:r>
                      <a:endParaRPr lang="en-US" sz="2400" dirty="0">
                        <a:solidFill>
                          <a:schemeClr val="bg1"/>
                        </a:solidFill>
                        <a:latin typeface="+mn-lt"/>
                        <a:ea typeface="Verdana"/>
                        <a:cs typeface="Verdana"/>
                      </a:endParaRP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75000"/>
                      </a:schemeClr>
                    </a:solidFill>
                  </a:tcPr>
                </a:tc>
                <a:tc>
                  <a:txBody>
                    <a:bodyPr/>
                    <a:lstStyle/>
                    <a:p>
                      <a:pPr marL="0" marR="0">
                        <a:lnSpc>
                          <a:spcPct val="115000"/>
                        </a:lnSpc>
                        <a:spcBef>
                          <a:spcPts val="0"/>
                        </a:spcBef>
                        <a:spcAft>
                          <a:spcPts val="0"/>
                        </a:spcAft>
                      </a:pPr>
                      <a:r>
                        <a:rPr lang="en-US" sz="2400" b="1" dirty="0">
                          <a:solidFill>
                            <a:schemeClr val="bg1"/>
                          </a:solidFill>
                          <a:latin typeface="+mn-lt"/>
                          <a:ea typeface="Verdana"/>
                          <a:cs typeface="Verdana"/>
                        </a:rPr>
                        <a:t>Ocean Scientists</a:t>
                      </a:r>
                      <a:endParaRPr lang="en-US" sz="2400" dirty="0">
                        <a:solidFill>
                          <a:schemeClr val="bg1"/>
                        </a:solidFill>
                        <a:latin typeface="+mn-lt"/>
                        <a:ea typeface="Verdana"/>
                        <a:cs typeface="Verdana"/>
                      </a:endParaRP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75000"/>
                      </a:schemeClr>
                    </a:solidFill>
                  </a:tcPr>
                </a:tc>
                <a:tc>
                  <a:txBody>
                    <a:bodyPr/>
                    <a:lstStyle/>
                    <a:p>
                      <a:pPr marL="0" marR="0">
                        <a:lnSpc>
                          <a:spcPct val="115000"/>
                        </a:lnSpc>
                        <a:spcBef>
                          <a:spcPts val="0"/>
                        </a:spcBef>
                        <a:spcAft>
                          <a:spcPts val="0"/>
                        </a:spcAft>
                      </a:pPr>
                      <a:r>
                        <a:rPr lang="en-US" sz="2400" b="1" dirty="0">
                          <a:solidFill>
                            <a:schemeClr val="bg1"/>
                          </a:solidFill>
                          <a:latin typeface="+mn-lt"/>
                          <a:ea typeface="Verdana"/>
                          <a:cs typeface="Verdana"/>
                        </a:rPr>
                        <a:t>Interns</a:t>
                      </a:r>
                      <a:endParaRPr lang="en-US" sz="2400" dirty="0">
                        <a:solidFill>
                          <a:schemeClr val="bg1"/>
                        </a:solidFill>
                        <a:latin typeface="+mn-lt"/>
                        <a:ea typeface="Verdana"/>
                        <a:cs typeface="Verdana"/>
                      </a:endParaRP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75000"/>
                      </a:schemeClr>
                    </a:solidFill>
                  </a:tcPr>
                </a:tc>
              </a:tr>
              <a:tr h="1398552">
                <a:tc>
                  <a:txBody>
                    <a:bodyPr/>
                    <a:lstStyle/>
                    <a:p>
                      <a:pPr marL="0" marR="0">
                        <a:lnSpc>
                          <a:spcPct val="115000"/>
                        </a:lnSpc>
                        <a:spcBef>
                          <a:spcPts val="0"/>
                        </a:spcBef>
                        <a:spcAft>
                          <a:spcPts val="0"/>
                        </a:spcAft>
                      </a:pPr>
                      <a:r>
                        <a:rPr lang="en-US" sz="2400" dirty="0">
                          <a:latin typeface="+mn-lt"/>
                          <a:ea typeface="Verdana"/>
                          <a:cs typeface="Verdana"/>
                        </a:rPr>
                        <a:t>7 week commitment</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2400" dirty="0">
                          <a:latin typeface="+mn-lt"/>
                          <a:ea typeface="Verdana"/>
                          <a:cs typeface="Verdana"/>
                        </a:rPr>
                        <a:t>Supervise a finite and relevant research project for two students </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2400" dirty="0" smtClean="0">
                          <a:latin typeface="+mn-lt"/>
                          <a:ea typeface="Verdana"/>
                          <a:cs typeface="Verdana"/>
                        </a:rPr>
                        <a:t>Actively engage </a:t>
                      </a:r>
                      <a:r>
                        <a:rPr lang="en-US" sz="2400" dirty="0">
                          <a:latin typeface="+mn-lt"/>
                          <a:ea typeface="Verdana"/>
                          <a:cs typeface="Verdana"/>
                        </a:rPr>
                        <a:t>in “real” science</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r>
              <a:tr h="1398552">
                <a:tc>
                  <a:txBody>
                    <a:bodyPr/>
                    <a:lstStyle/>
                    <a:p>
                      <a:pPr marL="0" marR="0">
                        <a:lnSpc>
                          <a:spcPct val="115000"/>
                        </a:lnSpc>
                        <a:spcBef>
                          <a:spcPts val="0"/>
                        </a:spcBef>
                        <a:spcAft>
                          <a:spcPts val="0"/>
                        </a:spcAft>
                      </a:pPr>
                      <a:r>
                        <a:rPr lang="en-US" sz="2400" dirty="0">
                          <a:latin typeface="+mn-lt"/>
                          <a:ea typeface="Verdana"/>
                          <a:cs typeface="Verdana"/>
                        </a:rPr>
                        <a:t>20+ hours of research per week </a:t>
                      </a:r>
                      <a:r>
                        <a:rPr lang="en-US" sz="2400" dirty="0" smtClean="0">
                          <a:latin typeface="+mn-lt"/>
                          <a:ea typeface="Verdana"/>
                          <a:cs typeface="Verdana"/>
                        </a:rPr>
                        <a:t>in </a:t>
                      </a:r>
                      <a:r>
                        <a:rPr lang="en-US" sz="2400" dirty="0">
                          <a:latin typeface="+mn-lt"/>
                          <a:ea typeface="Verdana"/>
                          <a:cs typeface="Verdana"/>
                        </a:rPr>
                        <a:t>lab/field</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mn-lt"/>
                          <a:ea typeface="Verdana"/>
                          <a:cs typeface="Verdana"/>
                        </a:rPr>
                        <a:t>Provide </a:t>
                      </a:r>
                      <a:r>
                        <a:rPr lang="en-US" sz="2400" dirty="0" smtClean="0">
                          <a:latin typeface="+mn-lt"/>
                          <a:ea typeface="Verdana"/>
                          <a:cs typeface="Verdana"/>
                        </a:rPr>
                        <a:t>a </a:t>
                      </a:r>
                      <a:r>
                        <a:rPr lang="en-US" sz="2400">
                          <a:latin typeface="+mn-lt"/>
                          <a:ea typeface="Verdana"/>
                          <a:cs typeface="Verdana"/>
                        </a:rPr>
                        <a:t>mentor </a:t>
                      </a:r>
                      <a:r>
                        <a:rPr lang="en-US" sz="2400" smtClean="0">
                          <a:latin typeface="+mn-lt"/>
                          <a:ea typeface="Verdana"/>
                          <a:cs typeface="Verdana"/>
                        </a:rPr>
                        <a:t> team </a:t>
                      </a:r>
                      <a:r>
                        <a:rPr lang="en-US" sz="2400" dirty="0" smtClean="0">
                          <a:latin typeface="+mn-lt"/>
                          <a:ea typeface="Verdana"/>
                          <a:cs typeface="Verdana"/>
                        </a:rPr>
                        <a:t>of 2-3 staff</a:t>
                      </a:r>
                      <a:endParaRPr lang="en-US" sz="2400" dirty="0">
                        <a:latin typeface="+mn-lt"/>
                        <a:ea typeface="Verdana"/>
                        <a:cs typeface="Verdana"/>
                      </a:endParaRP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mn-lt"/>
                          <a:ea typeface="Verdana"/>
                          <a:cs typeface="Verdana"/>
                        </a:rPr>
                        <a:t>Participate in 5 hours/week of support meetings</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r>
              <a:tr h="1838109">
                <a:tc>
                  <a:txBody>
                    <a:bodyPr/>
                    <a:lstStyle/>
                    <a:p>
                      <a:pPr marL="0" marR="0">
                        <a:lnSpc>
                          <a:spcPct val="115000"/>
                        </a:lnSpc>
                        <a:spcBef>
                          <a:spcPts val="0"/>
                        </a:spcBef>
                        <a:spcAft>
                          <a:spcPts val="0"/>
                        </a:spcAft>
                      </a:pPr>
                      <a:r>
                        <a:rPr lang="en-US" sz="2400" dirty="0">
                          <a:latin typeface="+mn-lt"/>
                          <a:ea typeface="Verdana"/>
                          <a:cs typeface="Verdana"/>
                        </a:rPr>
                        <a:t>Produce </a:t>
                      </a:r>
                      <a:r>
                        <a:rPr lang="en-US" sz="2400" dirty="0" smtClean="0">
                          <a:latin typeface="+mn-lt"/>
                          <a:ea typeface="Verdana"/>
                          <a:cs typeface="Verdana"/>
                        </a:rPr>
                        <a:t>scientific </a:t>
                      </a:r>
                    </a:p>
                    <a:p>
                      <a:pPr marL="0" marR="0">
                        <a:lnSpc>
                          <a:spcPct val="115000"/>
                        </a:lnSpc>
                        <a:spcBef>
                          <a:spcPts val="0"/>
                        </a:spcBef>
                        <a:spcAft>
                          <a:spcPts val="0"/>
                        </a:spcAft>
                      </a:pPr>
                      <a:r>
                        <a:rPr lang="en-US" sz="2400" dirty="0" smtClean="0">
                          <a:latin typeface="+mn-lt"/>
                          <a:ea typeface="Verdana"/>
                          <a:cs typeface="Verdana"/>
                        </a:rPr>
                        <a:t>research </a:t>
                      </a:r>
                      <a:r>
                        <a:rPr lang="en-US" sz="2400" dirty="0">
                          <a:latin typeface="+mn-lt"/>
                          <a:ea typeface="Verdana"/>
                          <a:cs typeface="Verdana"/>
                        </a:rPr>
                        <a:t>poster </a:t>
                      </a:r>
                      <a:r>
                        <a:rPr lang="en-US" sz="2400" dirty="0" smtClean="0">
                          <a:latin typeface="+mn-lt"/>
                          <a:ea typeface="Verdana"/>
                          <a:cs typeface="Verdana"/>
                        </a:rPr>
                        <a:t>and Florida</a:t>
                      </a:r>
                      <a:r>
                        <a:rPr lang="en-US" sz="2400" baseline="0" dirty="0" smtClean="0">
                          <a:latin typeface="+mn-lt"/>
                          <a:ea typeface="Verdana"/>
                          <a:cs typeface="Verdana"/>
                        </a:rPr>
                        <a:t> Aquatic Science Hero (FLASH) video</a:t>
                      </a:r>
                      <a:endParaRPr lang="en-US" sz="2400" dirty="0">
                        <a:latin typeface="+mn-lt"/>
                        <a:ea typeface="Verdana"/>
                        <a:cs typeface="Verdana"/>
                      </a:endParaRP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2400" dirty="0">
                          <a:latin typeface="+mn-lt"/>
                          <a:ea typeface="Verdana"/>
                          <a:cs typeface="Verdana"/>
                        </a:rPr>
                        <a:t>Host a 1.5 hour lab tour</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2400" dirty="0">
                          <a:latin typeface="+mn-lt"/>
                          <a:ea typeface="Verdana"/>
                          <a:cs typeface="Verdana"/>
                        </a:rPr>
                        <a:t>Learn strategies to apply the experience to classroom teaching</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r>
              <a:tr h="958994">
                <a:tc>
                  <a:txBody>
                    <a:bodyPr/>
                    <a:lstStyle/>
                    <a:p>
                      <a:pPr marL="0" marR="0">
                        <a:lnSpc>
                          <a:spcPct val="115000"/>
                        </a:lnSpc>
                        <a:spcBef>
                          <a:spcPts val="0"/>
                        </a:spcBef>
                        <a:spcAft>
                          <a:spcPts val="0"/>
                        </a:spcAft>
                      </a:pPr>
                      <a:r>
                        <a:rPr lang="en-US" sz="2400" dirty="0">
                          <a:latin typeface="+mn-lt"/>
                          <a:ea typeface="Verdana"/>
                          <a:cs typeface="Verdana"/>
                        </a:rPr>
                        <a:t>Attend a 1.5 hour science symposium</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mn-lt"/>
                        <a:ea typeface="Verdana"/>
                        <a:cs typeface="Verdana"/>
                      </a:endParaRP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mn-lt"/>
                          <a:ea typeface="Verdana"/>
                          <a:cs typeface="Verdana"/>
                        </a:rPr>
                        <a:t>Work in pairs</a:t>
                      </a:r>
                    </a:p>
                  </a:txBody>
                  <a:tcPr marL="76439" marR="76439" marT="38219" marB="38219">
                    <a:lnL w="38100" cap="flat" cmpd="sng" algn="ctr">
                      <a:solidFill>
                        <a:schemeClr val="tx2">
                          <a:lumMod val="40000"/>
                          <a:lumOff val="60000"/>
                        </a:schemeClr>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r>
            </a:tbl>
          </a:graphicData>
        </a:graphic>
      </p:graphicFrame>
      <p:sp>
        <p:nvSpPr>
          <p:cNvPr id="16" name="TextBox 15"/>
          <p:cNvSpPr txBox="1"/>
          <p:nvPr/>
        </p:nvSpPr>
        <p:spPr>
          <a:xfrm>
            <a:off x="2286000" y="27813000"/>
            <a:ext cx="11582399" cy="4524315"/>
          </a:xfrm>
          <a:prstGeom prst="rect">
            <a:avLst/>
          </a:prstGeom>
          <a:noFill/>
        </p:spPr>
        <p:txBody>
          <a:bodyPr wrap="square" rtlCol="0">
            <a:spAutoFit/>
          </a:bodyPr>
          <a:lstStyle/>
          <a:p>
            <a:r>
              <a:rPr lang="en-US" sz="4000" b="1" dirty="0" smtClean="0">
                <a:effectLst>
                  <a:outerShdw blurRad="38100" dist="88900" dir="2400000" algn="tl">
                    <a:srgbClr val="000000">
                      <a:alpha val="43137"/>
                    </a:srgbClr>
                  </a:outerShdw>
                </a:effectLst>
              </a:rPr>
              <a:t>REPT Core Elements</a:t>
            </a:r>
          </a:p>
          <a:p>
            <a:endParaRPr lang="en-US" sz="3200" dirty="0" smtClean="0"/>
          </a:p>
          <a:p>
            <a:r>
              <a:rPr lang="en-US" sz="3200" dirty="0" smtClean="0"/>
              <a:t>The REPT program has 11 core elements (Table 1) important to the overall success of the program.  These should continue to guide this model program both at IRSC and in future iterations of the model by Florida State Colleges.  </a:t>
            </a:r>
          </a:p>
          <a:p>
            <a:r>
              <a:rPr lang="en-US" sz="3200" dirty="0" smtClean="0"/>
              <a:t> </a:t>
            </a:r>
          </a:p>
          <a:p>
            <a:r>
              <a:rPr lang="en-US" sz="3200" dirty="0" smtClean="0"/>
              <a:t>Table 1.  Core elements of the COSEE Florida REPT program.</a:t>
            </a:r>
          </a:p>
          <a:p>
            <a:pPr>
              <a:buNone/>
            </a:pPr>
            <a:endParaRPr lang="en-US" sz="2400" dirty="0"/>
          </a:p>
        </p:txBody>
      </p:sp>
      <p:sp>
        <p:nvSpPr>
          <p:cNvPr id="13" name="TextBox 12"/>
          <p:cNvSpPr txBox="1"/>
          <p:nvPr/>
        </p:nvSpPr>
        <p:spPr>
          <a:xfrm>
            <a:off x="15163800" y="32150983"/>
            <a:ext cx="11582399" cy="5878532"/>
          </a:xfrm>
          <a:prstGeom prst="rect">
            <a:avLst/>
          </a:prstGeom>
          <a:noFill/>
        </p:spPr>
        <p:txBody>
          <a:bodyPr wrap="square" rtlCol="0">
            <a:spAutoFit/>
          </a:bodyPr>
          <a:lstStyle/>
          <a:p>
            <a:r>
              <a:rPr lang="en-US" sz="4000" b="1" dirty="0" smtClean="0">
                <a:effectLst>
                  <a:outerShdw blurRad="38100" dist="88900" dir="2400000" algn="tl">
                    <a:srgbClr val="000000">
                      <a:alpha val="43137"/>
                    </a:srgbClr>
                  </a:outerShdw>
                </a:effectLst>
              </a:rPr>
              <a:t>Intern Educational Products</a:t>
            </a:r>
            <a:endParaRPr lang="en-US" sz="4000" dirty="0" smtClean="0">
              <a:effectLst>
                <a:outerShdw blurRad="38100" dist="88900" dir="2400000" algn="tl">
                  <a:srgbClr val="000000">
                    <a:alpha val="43137"/>
                  </a:srgbClr>
                </a:outerShdw>
              </a:effectLst>
            </a:endParaRPr>
          </a:p>
          <a:p>
            <a:r>
              <a:rPr lang="en-US" sz="2400" b="1" dirty="0" smtClean="0"/>
              <a:t> </a:t>
            </a:r>
            <a:endParaRPr lang="en-US" sz="2400" dirty="0" smtClean="0"/>
          </a:p>
          <a:p>
            <a:r>
              <a:rPr lang="en-US" sz="3200" dirty="0" smtClean="0"/>
              <a:t>In addition to contributing to the research team’s poster, each intern designed and produced a video that described how his/her research experience refuted a common misconception in science.  Themes explored included:</a:t>
            </a:r>
          </a:p>
          <a:p>
            <a:r>
              <a:rPr lang="en-US" sz="3200" dirty="0" smtClean="0"/>
              <a:t> </a:t>
            </a:r>
          </a:p>
          <a:p>
            <a:pPr marL="914400" lvl="1" indent="-274320">
              <a:buFont typeface="Arial" pitchFamily="34" charset="0"/>
              <a:buChar char="•"/>
            </a:pPr>
            <a:r>
              <a:rPr lang="en-US" sz="3200" dirty="0" smtClean="0"/>
              <a:t>Scientists are not boring lab rats.</a:t>
            </a:r>
          </a:p>
          <a:p>
            <a:pPr marL="914400" lvl="1" indent="-274320">
              <a:buFont typeface="Arial" pitchFamily="34" charset="0"/>
              <a:buChar char="•"/>
            </a:pPr>
            <a:r>
              <a:rPr lang="en-US" sz="3200" dirty="0" smtClean="0"/>
              <a:t>Science involves creativity.</a:t>
            </a:r>
          </a:p>
          <a:p>
            <a:pPr marL="914400" lvl="1" indent="-274320">
              <a:buFont typeface="Arial" pitchFamily="34" charset="0"/>
              <a:buChar char="•"/>
            </a:pPr>
            <a:r>
              <a:rPr lang="en-US" sz="3200" dirty="0" smtClean="0"/>
              <a:t>Science experiments do not always answer the questions       </a:t>
            </a:r>
          </a:p>
          <a:p>
            <a:pPr marL="914400" lvl="1" indent="-274320"/>
            <a:r>
              <a:rPr lang="en-US" sz="3200" dirty="0" smtClean="0"/>
              <a:t>   posed. </a:t>
            </a:r>
          </a:p>
          <a:p>
            <a:pPr lvl="1">
              <a:buFont typeface="Arial" pitchFamily="34" charset="0"/>
              <a:buChar char="•"/>
            </a:pPr>
            <a:endParaRPr lang="en-US" sz="2400" dirty="0"/>
          </a:p>
        </p:txBody>
      </p:sp>
      <p:pic>
        <p:nvPicPr>
          <p:cNvPr id="18" name="Picture 17"/>
          <p:cNvPicPr/>
          <p:nvPr/>
        </p:nvPicPr>
        <p:blipFill>
          <a:blip r:embed="rId4" cstate="print"/>
          <a:srcRect/>
          <a:stretch>
            <a:fillRect/>
          </a:stretch>
        </p:blipFill>
        <p:spPr bwMode="auto">
          <a:xfrm>
            <a:off x="15392400" y="21735143"/>
            <a:ext cx="1600200" cy="685800"/>
          </a:xfrm>
          <a:prstGeom prst="rect">
            <a:avLst/>
          </a:prstGeom>
          <a:noFill/>
          <a:ln w="9525">
            <a:noFill/>
            <a:miter lim="800000"/>
            <a:headEnd/>
            <a:tailEnd/>
          </a:ln>
        </p:spPr>
      </p:pic>
      <p:sp>
        <p:nvSpPr>
          <p:cNvPr id="20" name="TextBox 19"/>
          <p:cNvSpPr txBox="1"/>
          <p:nvPr/>
        </p:nvSpPr>
        <p:spPr>
          <a:xfrm>
            <a:off x="28270200" y="21488400"/>
            <a:ext cx="11582399" cy="10556736"/>
          </a:xfrm>
          <a:prstGeom prst="rect">
            <a:avLst/>
          </a:prstGeom>
          <a:noFill/>
        </p:spPr>
        <p:txBody>
          <a:bodyPr wrap="square" rtlCol="0">
            <a:spAutoFit/>
          </a:bodyPr>
          <a:lstStyle/>
          <a:p>
            <a:r>
              <a:rPr lang="en-US" sz="4000" b="1" dirty="0" smtClean="0">
                <a:effectLst>
                  <a:outerShdw blurRad="38100" dist="88900" dir="2400000" algn="tl">
                    <a:srgbClr val="000000">
                      <a:alpha val="43137"/>
                    </a:srgbClr>
                  </a:outerShdw>
                </a:effectLst>
              </a:rPr>
              <a:t>Future Plans</a:t>
            </a:r>
          </a:p>
          <a:p>
            <a:endParaRPr lang="en-US" sz="4000" dirty="0" smtClean="0">
              <a:effectLst>
                <a:outerShdw blurRad="38100" dist="38100" dir="2700000" algn="tl">
                  <a:srgbClr val="000000">
                    <a:alpha val="43137"/>
                  </a:srgbClr>
                </a:outerShdw>
              </a:effectLst>
            </a:endParaRPr>
          </a:p>
          <a:p>
            <a:r>
              <a:rPr lang="en-US" sz="3200" dirty="0" smtClean="0"/>
              <a:t>Based on input from mentors and TSG’s report, our program was an excellent start-up.  However, to make ‘the best even better’ we are adding two elements to our model. </a:t>
            </a:r>
          </a:p>
          <a:p>
            <a:endParaRPr lang="en-US" sz="3200" dirty="0" smtClean="0"/>
          </a:p>
          <a:p>
            <a:pPr marL="914400" lvl="0" indent="-274320">
              <a:buFont typeface="Arial" pitchFamily="34" charset="0"/>
              <a:buChar char="•"/>
            </a:pPr>
            <a:r>
              <a:rPr lang="en-US" sz="3200" dirty="0" smtClean="0"/>
              <a:t> </a:t>
            </a:r>
            <a:r>
              <a:rPr lang="en-US" sz="3200" b="1" i="1" dirty="0" smtClean="0"/>
              <a:t>A mentor workshop hosted by IRSC</a:t>
            </a:r>
            <a:r>
              <a:rPr lang="en-US" sz="3200" dirty="0" smtClean="0"/>
              <a:t>.  This workshop will introduce potential mentors to the expertise of seasoned mentors, provide examples of feasible projects, and explore strategies to ensure a more meaningful experience for the mentors.</a:t>
            </a:r>
          </a:p>
          <a:p>
            <a:pPr marL="914400" lvl="0">
              <a:buFont typeface="Arial" pitchFamily="34" charset="0"/>
              <a:buChar char="•"/>
            </a:pPr>
            <a:endParaRPr lang="en-US" sz="3200" dirty="0" smtClean="0"/>
          </a:p>
          <a:p>
            <a:pPr marL="914400" lvl="0" indent="-274320">
              <a:buFont typeface="Arial" pitchFamily="34" charset="0"/>
              <a:buChar char="•"/>
            </a:pPr>
            <a:r>
              <a:rPr lang="en-US" sz="3200" b="1" i="1" dirty="0" smtClean="0"/>
              <a:t>Collaborative follow-up activities.   </a:t>
            </a:r>
            <a:r>
              <a:rPr lang="en-US" sz="3200" dirty="0" smtClean="0"/>
              <a:t>To ensure continued interaction, we will invite interns and mentors to COSEE events, provide volunteer opportunities for interns with the research institutions, help schedule classroom visitations and presentations by the ocean scientist, and explore other strategies.   As an example of continued interaction, two program graduates presented research posters at the Indian River Lagoon Symposium on February 9, 2012.    </a:t>
            </a:r>
          </a:p>
          <a:p>
            <a:pPr lvl="1"/>
            <a:endParaRPr lang="en-US" sz="2400" dirty="0"/>
          </a:p>
        </p:txBody>
      </p:sp>
      <p:sp>
        <p:nvSpPr>
          <p:cNvPr id="21" name="TextBox 20"/>
          <p:cNvSpPr txBox="1"/>
          <p:nvPr/>
        </p:nvSpPr>
        <p:spPr>
          <a:xfrm>
            <a:off x="1600201" y="39396412"/>
            <a:ext cx="31089599" cy="2554545"/>
          </a:xfrm>
          <a:prstGeom prst="rect">
            <a:avLst/>
          </a:prstGeom>
          <a:noFill/>
        </p:spPr>
        <p:txBody>
          <a:bodyPr wrap="square" rtlCol="0">
            <a:spAutoFit/>
          </a:bodyPr>
          <a:lstStyle/>
          <a:p>
            <a:r>
              <a:rPr lang="en-US" sz="4000" b="1" dirty="0" smtClean="0">
                <a:effectLst>
                  <a:outerShdw blurRad="38100" dist="88900" dir="2400000" algn="tl">
                    <a:srgbClr val="000000">
                      <a:alpha val="43137"/>
                    </a:srgbClr>
                  </a:outerShdw>
                </a:effectLst>
              </a:rPr>
              <a:t>Acknowledgements</a:t>
            </a:r>
            <a:endParaRPr lang="en-US" sz="4000" dirty="0" smtClean="0">
              <a:effectLst>
                <a:outerShdw blurRad="38100" dist="88900" dir="2400000" algn="tl">
                  <a:srgbClr val="000000">
                    <a:alpha val="43137"/>
                  </a:srgbClr>
                </a:outerShdw>
              </a:effectLst>
            </a:endParaRPr>
          </a:p>
          <a:p>
            <a:r>
              <a:rPr lang="ru-RU" sz="3100" dirty="0" smtClean="0"/>
              <a:t>This </a:t>
            </a:r>
            <a:r>
              <a:rPr lang="en-US" sz="3100" dirty="0" smtClean="0"/>
              <a:t>poster describes</a:t>
            </a:r>
            <a:r>
              <a:rPr lang="ru-RU" sz="3100" dirty="0" smtClean="0"/>
              <a:t> work supported by the National</a:t>
            </a:r>
            <a:r>
              <a:rPr lang="en-US" sz="3100" dirty="0" smtClean="0"/>
              <a:t> </a:t>
            </a:r>
            <a:r>
              <a:rPr lang="ru-RU" sz="3100" dirty="0" smtClean="0"/>
              <a:t>Science Foundation under Grant No. </a:t>
            </a:r>
            <a:r>
              <a:rPr lang="en-US" sz="3100" dirty="0" smtClean="0"/>
              <a:t>OCE1039107 to Indian River State College for “COSEE Florida: Water as Habitat”. </a:t>
            </a:r>
          </a:p>
          <a:p>
            <a:r>
              <a:rPr lang="en-US" sz="3100" dirty="0" smtClean="0"/>
              <a:t>Educational facilities and administrative staff support were provided by Indian River State College.  The Ocean Research and Conservation Association, the Smithsonian Marine                      Station at Fort Pierce and Harbor Branch Oceanographic Institute of Florida Atlantic University provided research facilities and support for mentor research teams.</a:t>
            </a:r>
          </a:p>
          <a:p>
            <a:pPr lvl="1"/>
            <a:endParaRPr lang="en-US" sz="2400" dirty="0"/>
          </a:p>
        </p:txBody>
      </p:sp>
      <p:pic>
        <p:nvPicPr>
          <p:cNvPr id="2" name="Picture 2"/>
          <p:cNvPicPr>
            <a:picLocks noChangeAspect="1" noChangeArrowheads="1"/>
          </p:cNvPicPr>
          <p:nvPr/>
        </p:nvPicPr>
        <p:blipFill>
          <a:blip r:embed="rId5" cstate="print"/>
          <a:srcRect l="9899" r="6412"/>
          <a:stretch>
            <a:fillRect/>
          </a:stretch>
        </p:blipFill>
        <p:spPr bwMode="auto">
          <a:xfrm>
            <a:off x="33375600" y="32842200"/>
            <a:ext cx="6438399" cy="4766895"/>
          </a:xfrm>
          <a:prstGeom prst="rect">
            <a:avLst/>
          </a:prstGeom>
          <a:noFill/>
          <a:ln w="9525">
            <a:noFill/>
            <a:miter lim="800000"/>
            <a:headEnd/>
            <a:tailEnd/>
          </a:ln>
          <a:effectLst>
            <a:outerShdw blurRad="50800" dist="88900" dir="2400000" algn="ctr" rotWithShape="0">
              <a:srgbClr val="000000">
                <a:alpha val="43137"/>
              </a:srgbClr>
            </a:outerShdw>
          </a:effectLst>
        </p:spPr>
      </p:pic>
      <p:pic>
        <p:nvPicPr>
          <p:cNvPr id="1027" name="Picture 3"/>
          <p:cNvPicPr>
            <a:picLocks noChangeAspect="1" noChangeArrowheads="1"/>
          </p:cNvPicPr>
          <p:nvPr/>
        </p:nvPicPr>
        <p:blipFill>
          <a:blip r:embed="rId6" cstate="print"/>
          <a:srcRect/>
          <a:stretch>
            <a:fillRect/>
          </a:stretch>
        </p:blipFill>
        <p:spPr bwMode="auto">
          <a:xfrm>
            <a:off x="3200400" y="24536400"/>
            <a:ext cx="5708982" cy="3224422"/>
          </a:xfrm>
          <a:prstGeom prst="rect">
            <a:avLst/>
          </a:prstGeom>
          <a:noFill/>
          <a:ln w="9525">
            <a:noFill/>
            <a:miter lim="800000"/>
            <a:headEnd/>
            <a:tailEnd/>
          </a:ln>
          <a:effectLst>
            <a:outerShdw blurRad="50800" dist="88900" dir="2400000" algn="ctr" rotWithShape="0">
              <a:srgbClr val="000000">
                <a:alpha val="43137"/>
              </a:srgbClr>
            </a:outerShdw>
          </a:effectLst>
        </p:spPr>
      </p:pic>
      <p:pic>
        <p:nvPicPr>
          <p:cNvPr id="1028" name="Picture 4"/>
          <p:cNvPicPr>
            <a:picLocks noChangeAspect="1" noChangeArrowheads="1"/>
          </p:cNvPicPr>
          <p:nvPr/>
        </p:nvPicPr>
        <p:blipFill>
          <a:blip r:embed="rId7" cstate="print"/>
          <a:srcRect l="3305" t="7317"/>
          <a:stretch>
            <a:fillRect/>
          </a:stretch>
        </p:blipFill>
        <p:spPr bwMode="auto">
          <a:xfrm>
            <a:off x="15295577" y="9144000"/>
            <a:ext cx="11145823" cy="5791200"/>
          </a:xfrm>
          <a:prstGeom prst="rect">
            <a:avLst/>
          </a:prstGeom>
          <a:noFill/>
          <a:ln w="9525">
            <a:noFill/>
            <a:miter lim="800000"/>
            <a:headEnd/>
            <a:tailEnd/>
          </a:ln>
          <a:effectLst>
            <a:outerShdw blurRad="50800" dist="88900" dir="2400000" algn="ctr" rotWithShape="0">
              <a:srgbClr val="000000">
                <a:alpha val="43137"/>
              </a:srgbClr>
            </a:outerShdw>
          </a:effectLst>
        </p:spPr>
      </p:pic>
      <p:pic>
        <p:nvPicPr>
          <p:cNvPr id="6" name="Picture 3"/>
          <p:cNvPicPr>
            <a:picLocks noChangeAspect="1" noChangeArrowheads="1"/>
          </p:cNvPicPr>
          <p:nvPr/>
        </p:nvPicPr>
        <p:blipFill>
          <a:blip r:embed="rId8" cstate="print"/>
          <a:srcRect/>
          <a:stretch>
            <a:fillRect/>
          </a:stretch>
        </p:blipFill>
        <p:spPr bwMode="auto">
          <a:xfrm>
            <a:off x="27508200" y="32613600"/>
            <a:ext cx="5049896" cy="5190060"/>
          </a:xfrm>
          <a:prstGeom prst="rect">
            <a:avLst/>
          </a:prstGeom>
          <a:noFill/>
          <a:ln w="9525">
            <a:noFill/>
            <a:miter lim="800000"/>
            <a:headEnd/>
            <a:tailEnd/>
          </a:ln>
          <a:effectLst>
            <a:outerShdw blurRad="50800" dist="88900" dir="2400000" algn="ctr" rotWithShape="0">
              <a:srgbClr val="000000">
                <a:alpha val="43137"/>
              </a:srgbClr>
            </a:outerShdw>
          </a:effectLst>
        </p:spPr>
      </p:pic>
      <p:pic>
        <p:nvPicPr>
          <p:cNvPr id="8" name="Picture 4"/>
          <p:cNvPicPr>
            <a:picLocks noChangeAspect="1" noChangeArrowheads="1"/>
          </p:cNvPicPr>
          <p:nvPr/>
        </p:nvPicPr>
        <p:blipFill>
          <a:blip r:embed="rId9" cstate="print"/>
          <a:srcRect/>
          <a:stretch>
            <a:fillRect/>
          </a:stretch>
        </p:blipFill>
        <p:spPr bwMode="auto">
          <a:xfrm>
            <a:off x="17145000" y="15087600"/>
            <a:ext cx="7578725" cy="5340003"/>
          </a:xfrm>
          <a:prstGeom prst="rect">
            <a:avLst/>
          </a:prstGeom>
          <a:noFill/>
          <a:ln w="9525">
            <a:noFill/>
            <a:miter lim="800000"/>
            <a:headEnd/>
            <a:tailEnd/>
          </a:ln>
          <a:effectLst>
            <a:outerShdw blurRad="50800" dist="88900" dir="2400000" algn="ctr" rotWithShape="0">
              <a:srgbClr val="000000">
                <a:alpha val="43137"/>
              </a:srgbClr>
            </a:outerShdw>
          </a:effectLst>
        </p:spPr>
      </p:pic>
      <p:pic>
        <p:nvPicPr>
          <p:cNvPr id="1029" name="Picture 5"/>
          <p:cNvPicPr>
            <a:picLocks noChangeAspect="1" noChangeArrowheads="1"/>
          </p:cNvPicPr>
          <p:nvPr/>
        </p:nvPicPr>
        <p:blipFill>
          <a:blip r:embed="rId10" cstate="print"/>
          <a:srcRect/>
          <a:stretch>
            <a:fillRect/>
          </a:stretch>
        </p:blipFill>
        <p:spPr bwMode="auto">
          <a:xfrm>
            <a:off x="15240000" y="25831800"/>
            <a:ext cx="1762314" cy="588963"/>
          </a:xfrm>
          <a:prstGeom prst="rect">
            <a:avLst/>
          </a:prstGeom>
          <a:noFill/>
          <a:ln w="9525">
            <a:noFill/>
            <a:miter lim="800000"/>
            <a:headEnd/>
            <a:tailEnd/>
          </a:ln>
          <a:effectLst/>
        </p:spPr>
      </p:pic>
      <p:pic>
        <p:nvPicPr>
          <p:cNvPr id="1031" name="Picture 7"/>
          <p:cNvPicPr>
            <a:picLocks noChangeAspect="1" noChangeArrowheads="1"/>
          </p:cNvPicPr>
          <p:nvPr/>
        </p:nvPicPr>
        <p:blipFill>
          <a:blip r:embed="rId11" cstate="print"/>
          <a:srcRect/>
          <a:stretch>
            <a:fillRect/>
          </a:stretch>
        </p:blipFill>
        <p:spPr bwMode="auto">
          <a:xfrm>
            <a:off x="15240000" y="29184600"/>
            <a:ext cx="2083982" cy="502024"/>
          </a:xfrm>
          <a:prstGeom prst="rect">
            <a:avLst/>
          </a:prstGeom>
          <a:noFill/>
          <a:ln w="9525">
            <a:noFill/>
            <a:miter lim="800000"/>
            <a:headEnd/>
            <a:tailEnd/>
          </a:ln>
          <a:effectLst/>
        </p:spPr>
      </p:pic>
      <p:pic>
        <p:nvPicPr>
          <p:cNvPr id="26" name="Picture 6"/>
          <p:cNvPicPr>
            <a:picLocks noChangeAspect="1" noChangeArrowheads="1"/>
          </p:cNvPicPr>
          <p:nvPr/>
        </p:nvPicPr>
        <p:blipFill>
          <a:blip r:embed="rId12" cstate="print"/>
          <a:srcRect/>
          <a:stretch>
            <a:fillRect/>
          </a:stretch>
        </p:blipFill>
        <p:spPr bwMode="auto">
          <a:xfrm>
            <a:off x="23317200" y="34747200"/>
            <a:ext cx="2288071" cy="1737046"/>
          </a:xfrm>
          <a:prstGeom prst="rect">
            <a:avLst/>
          </a:prstGeom>
          <a:noFill/>
          <a:ln w="9525">
            <a:noFill/>
            <a:miter lim="800000"/>
            <a:headEnd/>
            <a:tailEnd/>
          </a:ln>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80170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SEE colors">
      <a:dk1>
        <a:sysClr val="windowText" lastClr="000000"/>
      </a:dk1>
      <a:lt1>
        <a:sysClr val="window" lastClr="FFFFFF"/>
      </a:lt1>
      <a:dk2>
        <a:srgbClr val="095AA6"/>
      </a:dk2>
      <a:lt2>
        <a:srgbClr val="EEECE1"/>
      </a:lt2>
      <a:accent1>
        <a:srgbClr val="095AA6"/>
      </a:accent1>
      <a:accent2>
        <a:srgbClr val="007D9A"/>
      </a:accent2>
      <a:accent3>
        <a:srgbClr val="7CBECE"/>
      </a:accent3>
      <a:accent4>
        <a:srgbClr val="8064A2"/>
      </a:accent4>
      <a:accent5>
        <a:srgbClr val="4BACC6"/>
      </a:accent5>
      <a:accent6>
        <a:srgbClr val="F79646"/>
      </a:accent6>
      <a:hlink>
        <a:srgbClr val="0000FF"/>
      </a:hlink>
      <a:folHlink>
        <a:srgbClr val="800080"/>
      </a:folHlink>
    </a:clrScheme>
    <a:fontScheme name="COSEE fonts">
      <a:majorFont>
        <a:latin typeface="Charlotte Sans Com Book"/>
        <a:ea typeface=""/>
        <a:cs typeface=""/>
      </a:majorFont>
      <a:minorFont>
        <a:latin typeface="Charlotte Sans Co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973</Words>
  <Application>Microsoft Macintosh PowerPoint</Application>
  <PresentationFormat>Custom</PresentationFormat>
  <Paragraphs>76</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Connecting Ocean Scientists with Future Educators  COSEE Florida’s Research Experience for Pre-Service Teachers Brenda Cetrulo, Jennifer Capers and Sue Cook Indian River State College, 3209 Virginia Avenue, Ft. Pierce, FL  34981</vt:lpstr>
    </vt:vector>
  </TitlesOfParts>
  <Company>Indian River State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Brenda Cetrulo</cp:lastModifiedBy>
  <cp:revision>80</cp:revision>
  <dcterms:created xsi:type="dcterms:W3CDTF">2013-02-28T15:35:18Z</dcterms:created>
  <dcterms:modified xsi:type="dcterms:W3CDTF">2013-02-28T15:39:10Z</dcterms:modified>
</cp:coreProperties>
</file>